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sldIdLst>
    <p:sldId id="317" r:id="rId2"/>
    <p:sldId id="262" r:id="rId3"/>
    <p:sldId id="274" r:id="rId4"/>
    <p:sldId id="275" r:id="rId5"/>
    <p:sldId id="288" r:id="rId6"/>
    <p:sldId id="289" r:id="rId7"/>
    <p:sldId id="290" r:id="rId8"/>
    <p:sldId id="291" r:id="rId9"/>
    <p:sldId id="292" r:id="rId10"/>
    <p:sldId id="293" r:id="rId11"/>
    <p:sldId id="295" r:id="rId12"/>
    <p:sldId id="294" r:id="rId13"/>
    <p:sldId id="296" r:id="rId14"/>
    <p:sldId id="297" r:id="rId15"/>
    <p:sldId id="298" r:id="rId16"/>
    <p:sldId id="308" r:id="rId17"/>
    <p:sldId id="257" r:id="rId18"/>
    <p:sldId id="258" r:id="rId19"/>
    <p:sldId id="260" r:id="rId20"/>
    <p:sldId id="271" r:id="rId21"/>
    <p:sldId id="272" r:id="rId22"/>
    <p:sldId id="321" r:id="rId23"/>
    <p:sldId id="277" r:id="rId24"/>
    <p:sldId id="278" r:id="rId25"/>
    <p:sldId id="324" r:id="rId2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6" d="100"/>
          <a:sy n="76" d="100"/>
        </p:scale>
        <p:origin x="-1206" y="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C1F777D-E8B6-4818-BA44-539346FC72F4}" type="datetimeFigureOut">
              <a:rPr lang="en-US" smtClean="0"/>
              <a:pPr/>
              <a:t>9/18/2021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F7CC71C-C98F-4320-95F3-482E1425973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1445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7CC71C-C98F-4320-95F3-482E14259731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8241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48CD98-AA0C-4392-AA01-191D993BA7F7}" type="datetimeFigureOut">
              <a:rPr lang="en-US" smtClean="0"/>
              <a:pPr/>
              <a:t>9/18/2021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FBBC57-1CA4-4106-9988-05F5B54379A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48CD98-AA0C-4392-AA01-191D993BA7F7}" type="datetimeFigureOut">
              <a:rPr lang="en-US" smtClean="0"/>
              <a:pPr/>
              <a:t>9/18/2021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FBBC57-1CA4-4106-9988-05F5B54379A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48CD98-AA0C-4392-AA01-191D993BA7F7}" type="datetimeFigureOut">
              <a:rPr lang="en-US" smtClean="0"/>
              <a:pPr/>
              <a:t>9/18/2021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FBBC57-1CA4-4106-9988-05F5B54379A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48CD98-AA0C-4392-AA01-191D993BA7F7}" type="datetimeFigureOut">
              <a:rPr lang="en-US" smtClean="0"/>
              <a:pPr/>
              <a:t>9/18/2021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FBBC57-1CA4-4106-9988-05F5B54379A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48CD98-AA0C-4392-AA01-191D993BA7F7}" type="datetimeFigureOut">
              <a:rPr lang="en-US" smtClean="0"/>
              <a:pPr/>
              <a:t>9/18/2021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FBBC57-1CA4-4106-9988-05F5B54379A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48CD98-AA0C-4392-AA01-191D993BA7F7}" type="datetimeFigureOut">
              <a:rPr lang="en-US" smtClean="0"/>
              <a:pPr/>
              <a:t>9/18/2021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FBBC57-1CA4-4106-9988-05F5B54379A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48CD98-AA0C-4392-AA01-191D993BA7F7}" type="datetimeFigureOut">
              <a:rPr lang="en-US" smtClean="0"/>
              <a:pPr/>
              <a:t>9/18/2021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FBBC57-1CA4-4106-9988-05F5B54379A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48CD98-AA0C-4392-AA01-191D993BA7F7}" type="datetimeFigureOut">
              <a:rPr lang="en-US" smtClean="0"/>
              <a:pPr/>
              <a:t>9/18/2021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FBBC57-1CA4-4106-9988-05F5B54379A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48CD98-AA0C-4392-AA01-191D993BA7F7}" type="datetimeFigureOut">
              <a:rPr lang="en-US" smtClean="0"/>
              <a:pPr/>
              <a:t>9/18/2021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FBBC57-1CA4-4106-9988-05F5B54379A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48CD98-AA0C-4392-AA01-191D993BA7F7}" type="datetimeFigureOut">
              <a:rPr lang="en-US" smtClean="0"/>
              <a:pPr/>
              <a:t>9/18/2021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FBBC57-1CA4-4106-9988-05F5B54379A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48CD98-AA0C-4392-AA01-191D993BA7F7}" type="datetimeFigureOut">
              <a:rPr lang="en-US" smtClean="0"/>
              <a:pPr/>
              <a:t>9/18/2021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FBBC57-1CA4-4106-9988-05F5B54379A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548CD98-AA0C-4392-AA01-191D993BA7F7}" type="datetimeFigureOut">
              <a:rPr lang="en-US" smtClean="0"/>
              <a:pPr/>
              <a:t>9/18/2021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FBBC57-1CA4-4106-9988-05F5B54379AD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wmf"/><Relationship Id="rId2" Type="http://schemas.openxmlformats.org/officeDocument/2006/relationships/hyperlink" Target="../../../CHUONG%20TRINH%20CHUA%20SU%20DUNG/GIAO%20AN/GIAO%20AN/DXUNG1.gsp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wmf"/><Relationship Id="rId2" Type="http://schemas.openxmlformats.org/officeDocument/2006/relationships/hyperlink" Target="../../../CHUONG%20TRINH%20CHUA%20SU%20DUNG/GIAO%20AN/GIAO%20AN/DXUNG1.gsp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wmf"/><Relationship Id="rId2" Type="http://schemas.openxmlformats.org/officeDocument/2006/relationships/hyperlink" Target="../../../CHUONG%20TRINH%20CHUA%20SU%20DUNG/GIAO%20AN/GIAO%20AN/DXUNG1.gsp" TargetMode="Externa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wm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hyperlink" Target="../../../CHUONG%20TRINH%20CHUA%20SU%20DUNG/GIAO%20AN/GIAO%20AN/DXUNG1.gsp" TargetMode="Externa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hyperlink" Target="../../../CHUONG%20TRINH%20CHUA%20SU%20DUNG/GIAO%20AN/GIAO%20AN/DXUNG1.gsp" TargetMode="Externa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5" Type="http://schemas.openxmlformats.org/officeDocument/2006/relationships/image" Target="../media/image10.wmf"/><Relationship Id="rId4" Type="http://schemas.openxmlformats.org/officeDocument/2006/relationships/oleObject" Target="../embeddings/oleObject4.bin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hyperlink" Target="../../../CHUONG%20TRINH%20CHUA%20SU%20DUNG/GIAO%20AN/GIAO%20AN/DXUNG1.gsp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wmf"/><Relationship Id="rId2" Type="http://schemas.openxmlformats.org/officeDocument/2006/relationships/hyperlink" Target="../../../CHUONG%20TRINH%20CHUA%20SU%20DUNG/GIAO%20AN/GIAO%20AN/DXUNG1.gsp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wmf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wmf"/><Relationship Id="rId3" Type="http://schemas.openxmlformats.org/officeDocument/2006/relationships/image" Target="../media/image14.wmf"/><Relationship Id="rId7" Type="http://schemas.openxmlformats.org/officeDocument/2006/relationships/image" Target="../media/image18.wmf"/><Relationship Id="rId2" Type="http://schemas.openxmlformats.org/officeDocument/2006/relationships/hyperlink" Target="../../../CHUONG%20TRINH%20CHUA%20SU%20DUNG/GIAO%20AN/GIAO%20AN/DXUNG1.gsp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wmf"/><Relationship Id="rId5" Type="http://schemas.openxmlformats.org/officeDocument/2006/relationships/image" Target="../media/image16.wmf"/><Relationship Id="rId4" Type="http://schemas.openxmlformats.org/officeDocument/2006/relationships/image" Target="../media/image15.wmf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wmf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mh1.avi" TargetMode="External"/><Relationship Id="rId7" Type="http://schemas.openxmlformats.org/officeDocument/2006/relationships/hyperlink" Target="dong%20ho%20dem%20nguoc/countdown_4.1_EXE.exe" TargetMode="External"/><Relationship Id="rId2" Type="http://schemas.openxmlformats.org/officeDocument/2006/relationships/hyperlink" Target="../../../CHUONG%20TRINH%20CHUA%20SU%20DUNG/GIAO%20AN/GIAO%20AN/DXUNG1.gsp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wmf"/><Relationship Id="rId5" Type="http://schemas.openxmlformats.org/officeDocument/2006/relationships/image" Target="../media/image22.wmf"/><Relationship Id="rId4" Type="http://schemas.openxmlformats.org/officeDocument/2006/relationships/image" Target="../media/image21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wmf"/><Relationship Id="rId2" Type="http://schemas.openxmlformats.org/officeDocument/2006/relationships/hyperlink" Target="../../../CHUONG%20TRINH%20CHUA%20SU%20DUNG/GIAO%20AN/GIAO%20AN/DXUNG1.gsp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dong%20ho%20dem%20nguoc/countdown_4.1_EXE.exe" TargetMode="External"/><Relationship Id="rId5" Type="http://schemas.openxmlformats.org/officeDocument/2006/relationships/image" Target="../media/image26.wmf"/><Relationship Id="rId4" Type="http://schemas.openxmlformats.org/officeDocument/2006/relationships/image" Target="../media/image25.wmf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wmf"/><Relationship Id="rId2" Type="http://schemas.openxmlformats.org/officeDocument/2006/relationships/hyperlink" Target="../../../CHUONG%20TRINH%20CHUA%20SU%20DUNG/GIAO%20AN/GIAO%20AN/DXUNG1.gsp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9.gif"/><Relationship Id="rId4" Type="http://schemas.openxmlformats.org/officeDocument/2006/relationships/image" Target="../media/image28.gi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../../../CHUONG%20TRINH%20CHUA%20SU%20DUNG/GIAO%20AN/GIAO%20AN/DXUNG1.gsp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hyperlink" Target="../../../CHUONG%20TRINH%20CHUA%20SU%20DUNG/GIAO%20AN/GIAO%20AN/DXUNG1.gsp" TargetMode="Externa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hyperlink" Target="../../../CHUONG%20TRINH%20CHUA%20SU%20DUNG/GIAO%20AN/GIAO%20AN/DXUNG1.gsp" TargetMode="Externa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../../../CHUONG%20TRINH%20CHUA%20SU%20DUNG/GIAO%20AN/GIAO%20AN/DXUNG1.gsp" TargetMode="Externa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4.wmf"/><Relationship Id="rId5" Type="http://schemas.openxmlformats.org/officeDocument/2006/relationships/oleObject" Target="../embeddings/oleObject1.bin"/><Relationship Id="rId4" Type="http://schemas.openxmlformats.org/officeDocument/2006/relationships/image" Target="../media/image5.w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../../../CHUONG%20TRINH%20CHUA%20SU%20DUNG/GIAO%20AN/GIAO%20AN/DXUNG1.gsp" TargetMode="External"/><Relationship Id="rId7" Type="http://schemas.openxmlformats.org/officeDocument/2006/relationships/image" Target="../media/image7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3.bin"/><Relationship Id="rId5" Type="http://schemas.openxmlformats.org/officeDocument/2006/relationships/image" Target="../media/image6.png"/><Relationship Id="rId4" Type="http://schemas.openxmlformats.org/officeDocument/2006/relationships/oleObject" Target="../embeddings/oleObject2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1371600" y="914400"/>
            <a:ext cx="32004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/>
        </p:nvSpPr>
        <p:spPr bwMode="auto">
          <a:xfrm>
            <a:off x="457200" y="5032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1" hangingPunct="1"/>
            <a:endParaRPr lang="en-US" sz="4400">
              <a:solidFill>
                <a:schemeClr val="tx2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/>
        </p:nvSpPr>
        <p:spPr bwMode="auto">
          <a:xfrm>
            <a:off x="457200" y="18288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eaLnBrk="1" hangingPunct="1">
              <a:spcBef>
                <a:spcPct val="20000"/>
              </a:spcBef>
              <a:buFontTx/>
              <a:buChar char="•"/>
            </a:pPr>
            <a:endParaRPr lang="en-US" sz="3200"/>
          </a:p>
        </p:txBody>
      </p:sp>
      <p:sp>
        <p:nvSpPr>
          <p:cNvPr id="7" name="TextBox 4"/>
          <p:cNvSpPr txBox="1">
            <a:spLocks noChangeArrowheads="1"/>
          </p:cNvSpPr>
          <p:nvPr/>
        </p:nvSpPr>
        <p:spPr bwMode="auto">
          <a:xfrm>
            <a:off x="1066800" y="3429000"/>
            <a:ext cx="58674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40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TIẾT 2:  HÌNH THANG</a:t>
            </a:r>
          </a:p>
        </p:txBody>
      </p:sp>
      <p:sp>
        <p:nvSpPr>
          <p:cNvPr id="8" name="TextBox 5"/>
          <p:cNvSpPr txBox="1">
            <a:spLocks noChangeArrowheads="1"/>
          </p:cNvSpPr>
          <p:nvPr/>
        </p:nvSpPr>
        <p:spPr bwMode="auto">
          <a:xfrm>
            <a:off x="2209800" y="1981200"/>
            <a:ext cx="3962400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440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HÌNH HỌC 8</a:t>
            </a:r>
          </a:p>
        </p:txBody>
      </p:sp>
      <p:sp>
        <p:nvSpPr>
          <p:cNvPr id="9" name="TextBox 6"/>
          <p:cNvSpPr txBox="1">
            <a:spLocks noChangeArrowheads="1"/>
          </p:cNvSpPr>
          <p:nvPr/>
        </p:nvSpPr>
        <p:spPr bwMode="auto">
          <a:xfrm>
            <a:off x="990600" y="4724400"/>
            <a:ext cx="38862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b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GV: PHẠM THỊ THƯƠNG</a:t>
            </a:r>
          </a:p>
        </p:txBody>
      </p:sp>
      <p:sp>
        <p:nvSpPr>
          <p:cNvPr id="10" name="Rectangle 9"/>
          <p:cNvSpPr>
            <a:spLocks noGrp="1" noChangeArrowheads="1"/>
          </p:cNvSpPr>
          <p:nvPr/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1" hangingPunct="1"/>
            <a:endParaRPr lang="en-US" sz="4400">
              <a:solidFill>
                <a:schemeClr val="tx2"/>
              </a:solidFill>
            </a:endParaRPr>
          </a:p>
        </p:txBody>
      </p:sp>
      <p:sp>
        <p:nvSpPr>
          <p:cNvPr id="11" name="Rectangle 10"/>
          <p:cNvSpPr>
            <a:spLocks noGrp="1" noChangeArrowheads="1"/>
          </p:cNvSpPr>
          <p:nvPr/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eaLnBrk="1" hangingPunct="1">
              <a:spcBef>
                <a:spcPct val="20000"/>
              </a:spcBef>
              <a:buFontTx/>
              <a:buChar char="•"/>
            </a:pPr>
            <a:endParaRPr lang="en-US" sz="3200"/>
          </a:p>
        </p:txBody>
      </p:sp>
      <p:pic>
        <p:nvPicPr>
          <p:cNvPr id="12" name="Picture 11" descr="Picture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TextBox 4"/>
          <p:cNvSpPr txBox="1">
            <a:spLocks noChangeArrowheads="1"/>
          </p:cNvSpPr>
          <p:nvPr/>
        </p:nvSpPr>
        <p:spPr bwMode="auto">
          <a:xfrm>
            <a:off x="1066800" y="2867095"/>
            <a:ext cx="64770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vi-VN" sz="4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4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4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6</a:t>
            </a:r>
            <a:r>
              <a:rPr lang="en-US" sz="4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  </a:t>
            </a:r>
            <a:r>
              <a:rPr lang="en-US" sz="4000" b="1" kern="10" spc="-360" dirty="0">
                <a:ln w="12700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Times New Roman"/>
                <a:cs typeface="Times New Roman"/>
              </a:rPr>
              <a:t>ĐỐI  XỨNG  </a:t>
            </a:r>
            <a:r>
              <a:rPr lang="vi-VN" sz="4000" b="1" kern="10" spc="-360" dirty="0">
                <a:ln w="12700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Times New Roman"/>
                <a:cs typeface="Times New Roman"/>
              </a:rPr>
              <a:t>TRỤC</a:t>
            </a:r>
            <a:endParaRPr lang="en-US" sz="4000" b="1" kern="10" spc="-360" dirty="0">
              <a:ln w="12700">
                <a:solidFill>
                  <a:srgbClr val="FF0000"/>
                </a:solidFill>
                <a:round/>
                <a:headEnd/>
                <a:tailEnd/>
              </a:ln>
              <a:solidFill>
                <a:srgbClr val="FF0000"/>
              </a:solidFill>
              <a:latin typeface="Times New Roman"/>
              <a:cs typeface="Times New Roman"/>
            </a:endParaRPr>
          </a:p>
        </p:txBody>
      </p:sp>
      <p:sp>
        <p:nvSpPr>
          <p:cNvPr id="16" name="TextBox 5"/>
          <p:cNvSpPr txBox="1">
            <a:spLocks noChangeArrowheads="1"/>
          </p:cNvSpPr>
          <p:nvPr/>
        </p:nvSpPr>
        <p:spPr bwMode="auto">
          <a:xfrm>
            <a:off x="2590800" y="1637436"/>
            <a:ext cx="3962400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44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HÌNH HỌC 8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>
            <a:spLocks noChangeArrowheads="1"/>
          </p:cNvSpPr>
          <p:nvPr/>
        </p:nvSpPr>
        <p:spPr bwMode="auto">
          <a:xfrm>
            <a:off x="0" y="564741"/>
            <a:ext cx="5334000" cy="6293258"/>
          </a:xfrm>
          <a:prstGeom prst="rect">
            <a:avLst/>
          </a:prstGeom>
          <a:solidFill>
            <a:srgbClr val="CCFF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" name="Rectangle 6">
            <a:hlinkClick r:id="rId2"/>
          </p:cNvPr>
          <p:cNvSpPr>
            <a:spLocks noChangeArrowheads="1"/>
          </p:cNvSpPr>
          <p:nvPr/>
        </p:nvSpPr>
        <p:spPr bwMode="auto">
          <a:xfrm>
            <a:off x="5326743" y="564742"/>
            <a:ext cx="3842657" cy="6293257"/>
          </a:xfrm>
          <a:prstGeom prst="rect">
            <a:avLst/>
          </a:prstGeom>
          <a:ln w="9525"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endParaRPr lang="en-US" b="1">
              <a:latin typeface="Times New Roman" pitchFamily="18" charset="0"/>
            </a:endParaRPr>
          </a:p>
        </p:txBody>
      </p:sp>
      <p:sp>
        <p:nvSpPr>
          <p:cNvPr id="47" name="Text Box 7"/>
          <p:cNvSpPr txBox="1">
            <a:spLocks noChangeArrowheads="1"/>
          </p:cNvSpPr>
          <p:nvPr/>
        </p:nvSpPr>
        <p:spPr bwMode="auto">
          <a:xfrm>
            <a:off x="-2059" y="-20033"/>
            <a:ext cx="91440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 b="1" i="1" dirty="0">
                <a:solidFill>
                  <a:srgbClr val="0000FF"/>
                </a:solidFill>
                <a:latin typeface="Times New Roman" pitchFamily="18" charset="0"/>
              </a:rPr>
              <a:t>  </a:t>
            </a:r>
            <a:r>
              <a:rPr lang="en-US" sz="3200" b="1" i="1" u="sng" dirty="0" err="1">
                <a:latin typeface="Times New Roman" pitchFamily="18" charset="0"/>
              </a:rPr>
              <a:t>Bài</a:t>
            </a:r>
            <a:r>
              <a:rPr lang="en-US" sz="3200" b="1" i="1" u="sng" dirty="0">
                <a:latin typeface="Times New Roman" pitchFamily="18" charset="0"/>
              </a:rPr>
              <a:t> 6</a:t>
            </a:r>
            <a:r>
              <a:rPr lang="en-US" sz="3200" dirty="0">
                <a:latin typeface="Times New Roman" pitchFamily="18" charset="0"/>
              </a:rPr>
              <a:t>:</a:t>
            </a:r>
            <a:r>
              <a:rPr lang="en-US" sz="3200" dirty="0">
                <a:solidFill>
                  <a:srgbClr val="0000FF"/>
                </a:solidFill>
                <a:latin typeface="Times New Roman" pitchFamily="18" charset="0"/>
              </a:rPr>
              <a:t>                      </a:t>
            </a:r>
            <a:r>
              <a:rPr lang="en-US" sz="3200" b="1" dirty="0">
                <a:solidFill>
                  <a:srgbClr val="FF0000"/>
                </a:solidFill>
                <a:latin typeface="Times New Roman" pitchFamily="18" charset="0"/>
              </a:rPr>
              <a:t>ĐỐI XỨNG TRỤC</a:t>
            </a:r>
            <a:endParaRPr lang="en-US" sz="3200" dirty="0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24" name="Text Box 8"/>
          <p:cNvSpPr txBox="1">
            <a:spLocks noChangeArrowheads="1"/>
          </p:cNvSpPr>
          <p:nvPr/>
        </p:nvSpPr>
        <p:spPr bwMode="auto">
          <a:xfrm>
            <a:off x="-42513" y="2330228"/>
            <a:ext cx="54864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457200" indent="-457200">
              <a:spcBef>
                <a:spcPct val="50000"/>
              </a:spcBef>
              <a:buFont typeface="+mj-lt"/>
              <a:buAutoNum type="arabicPeriod" startAt="3"/>
            </a:pPr>
            <a:r>
              <a:rPr lang="en-US" sz="2800" b="1" u="sng" dirty="0" err="1">
                <a:solidFill>
                  <a:srgbClr val="FF0000"/>
                </a:solidFill>
                <a:latin typeface="Times New Roman" pitchFamily="18" charset="0"/>
              </a:rPr>
              <a:t>Hình</a:t>
            </a:r>
            <a:r>
              <a:rPr lang="en-US" sz="2800" b="1" u="sng" dirty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2800" b="1" u="sng" dirty="0" err="1">
                <a:solidFill>
                  <a:srgbClr val="FF0000"/>
                </a:solidFill>
                <a:latin typeface="Times New Roman" pitchFamily="18" charset="0"/>
              </a:rPr>
              <a:t>có</a:t>
            </a:r>
            <a:r>
              <a:rPr lang="en-US" sz="2800" b="1" u="sng" dirty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2800" b="1" u="sng" dirty="0" err="1">
                <a:solidFill>
                  <a:srgbClr val="FF0000"/>
                </a:solidFill>
                <a:latin typeface="Times New Roman" pitchFamily="18" charset="0"/>
              </a:rPr>
              <a:t>trục</a:t>
            </a:r>
            <a:r>
              <a:rPr lang="en-US" sz="2800" b="1" u="sng" dirty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2800" b="1" u="sng" dirty="0" err="1">
                <a:solidFill>
                  <a:srgbClr val="FF0000"/>
                </a:solidFill>
                <a:latin typeface="Times New Roman" pitchFamily="18" charset="0"/>
              </a:rPr>
              <a:t>đối</a:t>
            </a:r>
            <a:r>
              <a:rPr lang="en-US" sz="2800" b="1" u="sng" dirty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2800" b="1" u="sng" dirty="0" err="1">
                <a:solidFill>
                  <a:srgbClr val="FF0000"/>
                </a:solidFill>
                <a:latin typeface="Times New Roman" pitchFamily="18" charset="0"/>
              </a:rPr>
              <a:t>xứng</a:t>
            </a:r>
            <a:r>
              <a:rPr lang="en-US" sz="2800" b="1" u="sng" dirty="0">
                <a:solidFill>
                  <a:srgbClr val="FF0000"/>
                </a:solidFill>
                <a:latin typeface="Times New Roman" pitchFamily="18" charset="0"/>
              </a:rPr>
              <a:t>.</a:t>
            </a:r>
            <a:endParaRPr lang="en-US" sz="2800" dirty="0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25" name="Text Box 9"/>
          <p:cNvSpPr txBox="1">
            <a:spLocks noChangeArrowheads="1"/>
          </p:cNvSpPr>
          <p:nvPr/>
        </p:nvSpPr>
        <p:spPr bwMode="auto">
          <a:xfrm>
            <a:off x="5313621" y="585573"/>
            <a:ext cx="3815198" cy="2246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en-US" sz="2800" b="1" dirty="0">
                <a:latin typeface="Times New Roman" pitchFamily="18" charset="0"/>
              </a:rPr>
              <a:t>?3</a:t>
            </a:r>
            <a:r>
              <a:rPr lang="en-US" sz="2800" dirty="0">
                <a:latin typeface="Times New Roman" pitchFamily="18" charset="0"/>
              </a:rPr>
              <a:t>. Cho tam  </a:t>
            </a:r>
            <a:r>
              <a:rPr lang="en-US" sz="2800" dirty="0" err="1">
                <a:latin typeface="Times New Roman" pitchFamily="18" charset="0"/>
              </a:rPr>
              <a:t>giác</a:t>
            </a:r>
            <a:r>
              <a:rPr lang="en-US" sz="2800" dirty="0">
                <a:latin typeface="Times New Roman" pitchFamily="18" charset="0"/>
              </a:rPr>
              <a:t> ABC </a:t>
            </a:r>
            <a:r>
              <a:rPr lang="en-US" sz="2800" dirty="0" err="1">
                <a:latin typeface="Times New Roman" pitchFamily="18" charset="0"/>
              </a:rPr>
              <a:t>cân</a:t>
            </a:r>
            <a:r>
              <a:rPr lang="en-US" sz="2800" dirty="0">
                <a:latin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</a:rPr>
              <a:t>tại</a:t>
            </a:r>
            <a:r>
              <a:rPr lang="en-US" sz="2800" dirty="0">
                <a:latin typeface="Times New Roman" pitchFamily="18" charset="0"/>
              </a:rPr>
              <a:t> A, </a:t>
            </a:r>
            <a:r>
              <a:rPr lang="en-US" sz="2800" dirty="0" err="1">
                <a:latin typeface="Times New Roman" pitchFamily="18" charset="0"/>
              </a:rPr>
              <a:t>đường</a:t>
            </a:r>
            <a:r>
              <a:rPr lang="en-US" sz="2800" dirty="0">
                <a:latin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</a:rPr>
              <a:t>cao</a:t>
            </a:r>
            <a:r>
              <a:rPr lang="en-US" sz="2800" dirty="0">
                <a:latin typeface="Times New Roman" pitchFamily="18" charset="0"/>
              </a:rPr>
              <a:t> AH. </a:t>
            </a:r>
            <a:r>
              <a:rPr lang="en-US" sz="2800" dirty="0" err="1">
                <a:latin typeface="Times New Roman" pitchFamily="18" charset="0"/>
              </a:rPr>
              <a:t>Tìm</a:t>
            </a:r>
            <a:r>
              <a:rPr lang="en-US" sz="2800" dirty="0">
                <a:latin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</a:rPr>
              <a:t>hình</a:t>
            </a:r>
            <a:r>
              <a:rPr lang="en-US" sz="2800" dirty="0">
                <a:latin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</a:rPr>
              <a:t>đối</a:t>
            </a:r>
            <a:r>
              <a:rPr lang="en-US" sz="2800" dirty="0">
                <a:latin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</a:rPr>
              <a:t>xứng</a:t>
            </a:r>
            <a:r>
              <a:rPr lang="en-US" sz="2800" dirty="0">
                <a:latin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</a:rPr>
              <a:t>với</a:t>
            </a:r>
            <a:r>
              <a:rPr lang="en-US" sz="2800" dirty="0">
                <a:latin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</a:rPr>
              <a:t>mỗi</a:t>
            </a:r>
            <a:r>
              <a:rPr lang="en-US" sz="2800" dirty="0">
                <a:latin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</a:rPr>
              <a:t>cạnh</a:t>
            </a:r>
            <a:r>
              <a:rPr lang="en-US" sz="2800" dirty="0">
                <a:latin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</a:rPr>
              <a:t>của</a:t>
            </a:r>
            <a:r>
              <a:rPr lang="en-US" sz="2800" dirty="0">
                <a:latin typeface="Times New Roman" pitchFamily="18" charset="0"/>
              </a:rPr>
              <a:t> tam </a:t>
            </a:r>
            <a:r>
              <a:rPr lang="en-US" sz="2800" dirty="0" err="1">
                <a:latin typeface="Times New Roman" pitchFamily="18" charset="0"/>
              </a:rPr>
              <a:t>giác</a:t>
            </a:r>
            <a:r>
              <a:rPr lang="en-US" sz="2800" dirty="0">
                <a:latin typeface="Times New Roman" pitchFamily="18" charset="0"/>
              </a:rPr>
              <a:t> ABC qua AH. </a:t>
            </a:r>
            <a:endParaRPr lang="vi-VN" sz="2800" dirty="0">
              <a:latin typeface="Times New Roman" pitchFamily="18" charset="0"/>
            </a:endParaRPr>
          </a:p>
        </p:txBody>
      </p:sp>
      <p:pic>
        <p:nvPicPr>
          <p:cNvPr id="26" name="Picture 1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91154" y="2691208"/>
            <a:ext cx="2137203" cy="220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7" name="Text Box 11"/>
          <p:cNvSpPr txBox="1">
            <a:spLocks noChangeArrowheads="1"/>
          </p:cNvSpPr>
          <p:nvPr/>
        </p:nvSpPr>
        <p:spPr bwMode="auto">
          <a:xfrm>
            <a:off x="-2059" y="2976252"/>
            <a:ext cx="5486400" cy="36933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just"/>
            <a:r>
              <a:rPr lang="en-US" sz="2600" dirty="0" err="1">
                <a:latin typeface="Times New Roman" pitchFamily="18" charset="0"/>
              </a:rPr>
              <a:t>Xét</a:t>
            </a:r>
            <a:r>
              <a:rPr lang="en-US" sz="2600" dirty="0">
                <a:latin typeface="Times New Roman" pitchFamily="18" charset="0"/>
              </a:rPr>
              <a:t> tam </a:t>
            </a:r>
            <a:r>
              <a:rPr lang="en-US" sz="2600" dirty="0" err="1">
                <a:latin typeface="Times New Roman" pitchFamily="18" charset="0"/>
              </a:rPr>
              <a:t>giác</a:t>
            </a:r>
            <a:r>
              <a:rPr lang="en-US" sz="2600" dirty="0">
                <a:latin typeface="Times New Roman" pitchFamily="18" charset="0"/>
              </a:rPr>
              <a:t> ABC </a:t>
            </a:r>
            <a:r>
              <a:rPr lang="en-US" sz="2600" dirty="0" err="1">
                <a:latin typeface="Times New Roman" pitchFamily="18" charset="0"/>
              </a:rPr>
              <a:t>cân</a:t>
            </a:r>
            <a:r>
              <a:rPr lang="en-US" sz="2600" dirty="0">
                <a:latin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</a:rPr>
              <a:t>tại</a:t>
            </a:r>
            <a:r>
              <a:rPr lang="en-US" sz="2600" dirty="0">
                <a:latin typeface="Times New Roman" pitchFamily="18" charset="0"/>
              </a:rPr>
              <a:t> A.</a:t>
            </a:r>
            <a:endParaRPr lang="vi-VN" sz="2600" dirty="0">
              <a:latin typeface="Times New Roman" pitchFamily="18" charset="0"/>
            </a:endParaRPr>
          </a:p>
          <a:p>
            <a:r>
              <a:rPr lang="vi-VN" sz="2600" dirty="0">
                <a:latin typeface="Times New Roman" pitchFamily="18" charset="0"/>
              </a:rPr>
              <a:t>+ </a:t>
            </a:r>
            <a:r>
              <a:rPr lang="en-US" sz="2600" dirty="0" err="1">
                <a:latin typeface="Times New Roman" pitchFamily="18" charset="0"/>
              </a:rPr>
              <a:t>Hình</a:t>
            </a:r>
            <a:r>
              <a:rPr lang="en-US" sz="2600" dirty="0">
                <a:latin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</a:rPr>
              <a:t>đối</a:t>
            </a:r>
            <a:r>
              <a:rPr lang="en-US" sz="2600" dirty="0">
                <a:latin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</a:rPr>
              <a:t>xứng</a:t>
            </a:r>
            <a:r>
              <a:rPr lang="en-US" sz="2600" dirty="0">
                <a:latin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</a:rPr>
              <a:t>với</a:t>
            </a:r>
            <a:r>
              <a:rPr lang="en-US" sz="2600" dirty="0">
                <a:latin typeface="Times New Roman" pitchFamily="18" charset="0"/>
              </a:rPr>
              <a:t> </a:t>
            </a:r>
            <a:endParaRPr lang="vi-VN" sz="2600" dirty="0">
              <a:latin typeface="Times New Roman" pitchFamily="18" charset="0"/>
            </a:endParaRPr>
          </a:p>
          <a:p>
            <a:r>
              <a:rPr lang="en-US" sz="2600" dirty="0" err="1">
                <a:latin typeface="Times New Roman" pitchFamily="18" charset="0"/>
              </a:rPr>
              <a:t>cạnh</a:t>
            </a:r>
            <a:r>
              <a:rPr lang="en-US" sz="2600" dirty="0">
                <a:latin typeface="Times New Roman" pitchFamily="18" charset="0"/>
              </a:rPr>
              <a:t> AB qua </a:t>
            </a:r>
            <a:r>
              <a:rPr lang="en-US" sz="2600" dirty="0" err="1">
                <a:latin typeface="Times New Roman" pitchFamily="18" charset="0"/>
              </a:rPr>
              <a:t>đường</a:t>
            </a:r>
            <a:r>
              <a:rPr lang="en-US" sz="2600" dirty="0">
                <a:latin typeface="Times New Roman" pitchFamily="18" charset="0"/>
              </a:rPr>
              <a:t> </a:t>
            </a:r>
            <a:endParaRPr lang="vi-VN" sz="2600" dirty="0">
              <a:latin typeface="Times New Roman" pitchFamily="18" charset="0"/>
            </a:endParaRPr>
          </a:p>
          <a:p>
            <a:r>
              <a:rPr lang="en-US" sz="2600" dirty="0" err="1">
                <a:latin typeface="Times New Roman" pitchFamily="18" charset="0"/>
              </a:rPr>
              <a:t>cao</a:t>
            </a:r>
            <a:r>
              <a:rPr lang="en-US" sz="2600" dirty="0">
                <a:latin typeface="Times New Roman" pitchFamily="18" charset="0"/>
              </a:rPr>
              <a:t> AH </a:t>
            </a:r>
            <a:r>
              <a:rPr lang="en-US" sz="2600" dirty="0" err="1">
                <a:latin typeface="Times New Roman" pitchFamily="18" charset="0"/>
              </a:rPr>
              <a:t>là</a:t>
            </a:r>
            <a:r>
              <a:rPr lang="en-US" sz="2600" dirty="0">
                <a:latin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</a:rPr>
              <a:t>cạnh</a:t>
            </a:r>
            <a:r>
              <a:rPr lang="en-US" sz="2600" dirty="0">
                <a:latin typeface="Times New Roman" pitchFamily="18" charset="0"/>
              </a:rPr>
              <a:t> AC. </a:t>
            </a:r>
          </a:p>
          <a:p>
            <a:r>
              <a:rPr lang="vi-VN" sz="2600" dirty="0">
                <a:latin typeface="Times New Roman" pitchFamily="18" charset="0"/>
              </a:rPr>
              <a:t>+ </a:t>
            </a:r>
            <a:r>
              <a:rPr lang="en-US" sz="2600" dirty="0" err="1">
                <a:latin typeface="Times New Roman" pitchFamily="18" charset="0"/>
              </a:rPr>
              <a:t>Hình</a:t>
            </a:r>
            <a:r>
              <a:rPr lang="en-US" sz="2600" dirty="0">
                <a:latin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</a:rPr>
              <a:t>đối</a:t>
            </a:r>
            <a:r>
              <a:rPr lang="en-US" sz="2600" dirty="0">
                <a:latin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</a:rPr>
              <a:t>xứng</a:t>
            </a:r>
            <a:r>
              <a:rPr lang="en-US" sz="2600" dirty="0">
                <a:latin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</a:rPr>
              <a:t>với</a:t>
            </a:r>
            <a:r>
              <a:rPr lang="en-US" sz="2600" dirty="0">
                <a:latin typeface="Times New Roman" pitchFamily="18" charset="0"/>
              </a:rPr>
              <a:t> </a:t>
            </a:r>
            <a:endParaRPr lang="vi-VN" sz="2600" dirty="0">
              <a:latin typeface="Times New Roman" pitchFamily="18" charset="0"/>
            </a:endParaRPr>
          </a:p>
          <a:p>
            <a:r>
              <a:rPr lang="en-US" sz="2600" dirty="0" err="1">
                <a:latin typeface="Times New Roman" pitchFamily="18" charset="0"/>
              </a:rPr>
              <a:t>cạnh</a:t>
            </a:r>
            <a:r>
              <a:rPr lang="en-US" sz="2600" dirty="0">
                <a:latin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</a:rPr>
              <a:t>ACqua</a:t>
            </a:r>
            <a:r>
              <a:rPr lang="en-US" sz="2600" dirty="0">
                <a:latin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</a:rPr>
              <a:t>đường</a:t>
            </a:r>
            <a:r>
              <a:rPr lang="en-US" sz="2600" dirty="0">
                <a:latin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</a:rPr>
              <a:t>cao</a:t>
            </a:r>
            <a:r>
              <a:rPr lang="en-US" sz="2600" dirty="0">
                <a:latin typeface="Times New Roman" pitchFamily="18" charset="0"/>
              </a:rPr>
              <a:t> AH </a:t>
            </a:r>
            <a:r>
              <a:rPr lang="en-US" sz="2600" dirty="0" err="1">
                <a:latin typeface="Times New Roman" pitchFamily="18" charset="0"/>
              </a:rPr>
              <a:t>là</a:t>
            </a:r>
            <a:r>
              <a:rPr lang="en-US" sz="2600" dirty="0">
                <a:latin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</a:rPr>
              <a:t>cạnh</a:t>
            </a:r>
            <a:r>
              <a:rPr lang="en-US" sz="2600" dirty="0">
                <a:latin typeface="Times New Roman" pitchFamily="18" charset="0"/>
              </a:rPr>
              <a:t> AB.</a:t>
            </a:r>
          </a:p>
          <a:p>
            <a:r>
              <a:rPr lang="vi-VN" sz="2600" dirty="0">
                <a:latin typeface="Times New Roman" pitchFamily="18" charset="0"/>
              </a:rPr>
              <a:t>+ </a:t>
            </a:r>
            <a:r>
              <a:rPr lang="en-US" sz="2600" dirty="0" err="1">
                <a:latin typeface="Times New Roman" pitchFamily="18" charset="0"/>
              </a:rPr>
              <a:t>Hình</a:t>
            </a:r>
            <a:r>
              <a:rPr lang="en-US" sz="2600" dirty="0">
                <a:latin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</a:rPr>
              <a:t>đối</a:t>
            </a:r>
            <a:r>
              <a:rPr lang="en-US" sz="2600" dirty="0">
                <a:latin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</a:rPr>
              <a:t>xứng</a:t>
            </a:r>
            <a:r>
              <a:rPr lang="en-US" sz="2600" dirty="0">
                <a:latin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</a:rPr>
              <a:t>với</a:t>
            </a:r>
            <a:r>
              <a:rPr lang="en-US" sz="2600" dirty="0">
                <a:latin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</a:rPr>
              <a:t>đoạn</a:t>
            </a:r>
            <a:r>
              <a:rPr lang="en-US" sz="2600" dirty="0">
                <a:latin typeface="Times New Roman" pitchFamily="18" charset="0"/>
              </a:rPr>
              <a:t> BH qua </a:t>
            </a:r>
            <a:r>
              <a:rPr lang="en-US" sz="2600" dirty="0" err="1">
                <a:latin typeface="Times New Roman" pitchFamily="18" charset="0"/>
              </a:rPr>
              <a:t>đường</a:t>
            </a:r>
            <a:r>
              <a:rPr lang="en-US" sz="2600" dirty="0">
                <a:latin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</a:rPr>
              <a:t>cao</a:t>
            </a:r>
            <a:r>
              <a:rPr lang="en-US" sz="2600" dirty="0">
                <a:latin typeface="Times New Roman" pitchFamily="18" charset="0"/>
              </a:rPr>
              <a:t> AH </a:t>
            </a:r>
            <a:r>
              <a:rPr lang="en-US" sz="2600" dirty="0" err="1">
                <a:latin typeface="Times New Roman" pitchFamily="18" charset="0"/>
              </a:rPr>
              <a:t>là</a:t>
            </a:r>
            <a:r>
              <a:rPr lang="en-US" sz="2600" dirty="0">
                <a:latin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</a:rPr>
              <a:t>đoạn</a:t>
            </a:r>
            <a:r>
              <a:rPr lang="en-US" sz="2600" dirty="0">
                <a:latin typeface="Times New Roman" pitchFamily="18" charset="0"/>
              </a:rPr>
              <a:t> CH </a:t>
            </a:r>
            <a:r>
              <a:rPr lang="en-US" sz="2600" dirty="0" err="1">
                <a:latin typeface="Times New Roman" pitchFamily="18" charset="0"/>
              </a:rPr>
              <a:t>và</a:t>
            </a:r>
            <a:r>
              <a:rPr lang="en-US" sz="2600" dirty="0">
                <a:latin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</a:rPr>
              <a:t>ngược</a:t>
            </a:r>
            <a:r>
              <a:rPr lang="en-US" sz="2600" dirty="0">
                <a:latin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</a:rPr>
              <a:t>lại</a:t>
            </a:r>
            <a:r>
              <a:rPr lang="en-US" sz="2600" dirty="0">
                <a:latin typeface="Times New Roman" pitchFamily="18" charset="0"/>
              </a:rPr>
              <a:t>.</a:t>
            </a:r>
          </a:p>
        </p:txBody>
      </p:sp>
      <p:sp>
        <p:nvSpPr>
          <p:cNvPr id="2" name="Cloud Callout 1"/>
          <p:cNvSpPr/>
          <p:nvPr/>
        </p:nvSpPr>
        <p:spPr>
          <a:xfrm>
            <a:off x="5342118" y="1899649"/>
            <a:ext cx="3913522" cy="3736175"/>
          </a:xfrm>
          <a:prstGeom prst="cloudCallout">
            <a:avLst>
              <a:gd name="adj1" fmla="val -34039"/>
              <a:gd name="adj2" fmla="val 54508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Vậy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điểm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đối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xứng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với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mỗi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điểm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tam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giác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ABC qua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đường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cao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AH  ở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đâu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?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8" name="Text Box 8"/>
              <p:cNvSpPr txBox="1">
                <a:spLocks noChangeArrowheads="1"/>
              </p:cNvSpPr>
              <p:nvPr/>
            </p:nvSpPr>
            <p:spPr bwMode="auto">
              <a:xfrm>
                <a:off x="5279497" y="4877349"/>
                <a:ext cx="4093103" cy="181588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square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sz="2800" dirty="0" err="1">
                    <a:latin typeface="Times New Roman" pitchFamily="18" charset="0"/>
                  </a:rPr>
                  <a:t>Điểm</a:t>
                </a:r>
                <a:r>
                  <a:rPr lang="en-US" sz="2800" dirty="0">
                    <a:latin typeface="Times New Roman" pitchFamily="18" charset="0"/>
                  </a:rPr>
                  <a:t> </a:t>
                </a:r>
                <a:r>
                  <a:rPr lang="en-US" sz="2800" dirty="0" err="1">
                    <a:latin typeface="Times New Roman" pitchFamily="18" charset="0"/>
                  </a:rPr>
                  <a:t>đối</a:t>
                </a:r>
                <a:r>
                  <a:rPr lang="en-US" sz="2800" dirty="0">
                    <a:latin typeface="Times New Roman" pitchFamily="18" charset="0"/>
                  </a:rPr>
                  <a:t> </a:t>
                </a:r>
                <a:r>
                  <a:rPr lang="en-US" sz="2800" dirty="0" err="1">
                    <a:latin typeface="Times New Roman" pitchFamily="18" charset="0"/>
                  </a:rPr>
                  <a:t>xứng</a:t>
                </a:r>
                <a:r>
                  <a:rPr lang="en-US" sz="2800" dirty="0">
                    <a:latin typeface="Times New Roman" pitchFamily="18" charset="0"/>
                  </a:rPr>
                  <a:t> </a:t>
                </a:r>
                <a:r>
                  <a:rPr lang="en-US" sz="2800" dirty="0" err="1">
                    <a:latin typeface="Times New Roman" pitchFamily="18" charset="0"/>
                  </a:rPr>
                  <a:t>với</a:t>
                </a:r>
                <a:r>
                  <a:rPr lang="en-US" sz="2800" dirty="0">
                    <a:latin typeface="Times New Roman" pitchFamily="18" charset="0"/>
                  </a:rPr>
                  <a:t> </a:t>
                </a:r>
                <a:r>
                  <a:rPr lang="en-US" sz="2800" dirty="0" err="1">
                    <a:latin typeface="Times New Roman" pitchFamily="18" charset="0"/>
                  </a:rPr>
                  <a:t>mỗi</a:t>
                </a:r>
                <a:r>
                  <a:rPr lang="en-US" sz="2800" dirty="0">
                    <a:latin typeface="Times New Roman" pitchFamily="18" charset="0"/>
                  </a:rPr>
                  <a:t> </a:t>
                </a:r>
                <a:r>
                  <a:rPr lang="en-US" sz="2800" dirty="0" err="1">
                    <a:latin typeface="Times New Roman" pitchFamily="18" charset="0"/>
                  </a:rPr>
                  <a:t>điểm</a:t>
                </a:r>
                <a:r>
                  <a:rPr lang="en-US" sz="2800" dirty="0">
                    <a:latin typeface="Times New Roman" pitchFamily="18" charset="0"/>
                  </a:rPr>
                  <a:t> thuộc cạnh</a:t>
                </a:r>
                <a:r>
                  <a:rPr lang="vi-VN" sz="2800" dirty="0">
                    <a:latin typeface="Times New Roman" pitchFamily="18" charset="0"/>
                  </a:rPr>
                  <a:t> </a:t>
                </a:r>
                <a:r>
                  <a:rPr lang="en-US" sz="2800" dirty="0">
                    <a:latin typeface="Times New Roman" pitchFamily="18" charset="0"/>
                  </a:rPr>
                  <a:t>của</a:t>
                </a:r>
                <a14:m>
                  <m:oMath xmlns:m="http://schemas.openxmlformats.org/officeDocument/2006/math">
                    <m:r>
                      <a:rPr lang="en-US" sz="2800" b="0" i="0" smtClean="0">
                        <a:latin typeface="Cambria Math"/>
                        <a:ea typeface="Cambria Math"/>
                      </a:rPr>
                      <m:t> </m:t>
                    </m:r>
                    <m:r>
                      <a:rPr lang="en-US" sz="2800" i="1">
                        <a:latin typeface="Cambria Math"/>
                        <a:ea typeface="Cambria Math"/>
                      </a:rPr>
                      <m:t>∆ </m:t>
                    </m:r>
                  </m:oMath>
                </a14:m>
                <a:r>
                  <a:rPr lang="en-US" sz="2800" dirty="0">
                    <a:latin typeface="Times New Roman" pitchFamily="18" charset="0"/>
                  </a:rPr>
                  <a:t>ABC qua AH </a:t>
                </a:r>
                <a:r>
                  <a:rPr lang="en-US" sz="2800" dirty="0" err="1">
                    <a:latin typeface="Times New Roman" pitchFamily="18" charset="0"/>
                  </a:rPr>
                  <a:t>cũng</a:t>
                </a:r>
                <a:r>
                  <a:rPr lang="en-US" sz="2800" dirty="0">
                    <a:latin typeface="Times New Roman" pitchFamily="18" charset="0"/>
                  </a:rPr>
                  <a:t> </a:t>
                </a:r>
                <a:r>
                  <a:rPr lang="en-US" sz="2800" dirty="0" err="1">
                    <a:latin typeface="Times New Roman" pitchFamily="18" charset="0"/>
                  </a:rPr>
                  <a:t>thuộc</a:t>
                </a:r>
                <a:r>
                  <a:rPr lang="en-US" sz="2800" dirty="0">
                    <a:latin typeface="Times New Roman" pitchFamily="18" charset="0"/>
                  </a:rPr>
                  <a:t> </a:t>
                </a:r>
                <a:r>
                  <a:rPr lang="en-US" sz="2800" dirty="0" err="1">
                    <a:latin typeface="Times New Roman" pitchFamily="18" charset="0"/>
                  </a:rPr>
                  <a:t>cạnh</a:t>
                </a:r>
                <a:r>
                  <a:rPr lang="en-US" sz="2800" dirty="0">
                    <a:latin typeface="Times New Roman" pitchFamily="18" charset="0"/>
                  </a:rPr>
                  <a:t> </a:t>
                </a:r>
                <a:r>
                  <a:rPr lang="en-US" sz="2800" dirty="0" err="1">
                    <a:latin typeface="Times New Roman" pitchFamily="18" charset="0"/>
                  </a:rPr>
                  <a:t>của</a:t>
                </a:r>
                <a:r>
                  <a:rPr lang="en-US" sz="2800" dirty="0">
                    <a:latin typeface="Times New Roman" pitchFamily="18" charset="0"/>
                  </a:rPr>
                  <a:t>  </a:t>
                </a:r>
                <a14:m>
                  <m:oMath xmlns:m="http://schemas.openxmlformats.org/officeDocument/2006/math">
                    <m:r>
                      <a:rPr lang="en-US" sz="2800" i="1" smtClean="0">
                        <a:latin typeface="Cambria Math"/>
                        <a:ea typeface="Cambria Math"/>
                      </a:rPr>
                      <m:t>∆</m:t>
                    </m:r>
                  </m:oMath>
                </a14:m>
                <a:r>
                  <a:rPr lang="en-US" sz="2800" dirty="0">
                    <a:latin typeface="Times New Roman" pitchFamily="18" charset="0"/>
                  </a:rPr>
                  <a:t>ABC.</a:t>
                </a:r>
              </a:p>
            </p:txBody>
          </p:sp>
        </mc:Choice>
        <mc:Fallback xmlns="">
          <p:sp>
            <p:nvSpPr>
              <p:cNvPr id="28" name="Text Box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5279497" y="4877349"/>
                <a:ext cx="4093103" cy="1815882"/>
              </a:xfrm>
              <a:prstGeom prst="rect">
                <a:avLst/>
              </a:prstGeom>
              <a:blipFill>
                <a:blip r:embed="rId4"/>
                <a:stretch>
                  <a:fillRect l="-2976" t="-3356" b="-8389"/>
                </a:stretch>
              </a:blip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Text Box 8">
            <a:extLst>
              <a:ext uri="{FF2B5EF4-FFF2-40B4-BE49-F238E27FC236}">
                <a16:creationId xmlns="" xmlns:a16="http://schemas.microsoft.com/office/drawing/2014/main" id="{0B877DD1-F1C8-4033-870F-B1840B412B2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55543" y="1422596"/>
            <a:ext cx="5495317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514350" indent="-514350">
              <a:spcBef>
                <a:spcPct val="50000"/>
              </a:spcBef>
              <a:buFont typeface="+mj-lt"/>
              <a:buAutoNum type="arabicPeriod" startAt="2"/>
            </a:pPr>
            <a:r>
              <a:rPr lang="en-US" sz="2800" b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Hai </a:t>
            </a:r>
            <a:r>
              <a:rPr lang="en-US" sz="2800" b="1" u="sng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2800" b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u="sng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đối</a:t>
            </a:r>
            <a:r>
              <a:rPr lang="en-US" sz="2800" b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u="sng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xứng</a:t>
            </a:r>
            <a:r>
              <a:rPr lang="en-US" sz="2800" b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qua </a:t>
            </a:r>
            <a:r>
              <a:rPr lang="en-US" sz="2800" b="1" u="sng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2800" b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u="sng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đường</a:t>
            </a:r>
            <a:r>
              <a:rPr lang="en-US" sz="2800" b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u="sng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thẳng</a:t>
            </a:r>
            <a:r>
              <a:rPr lang="en-US" sz="2800" b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8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Text Box 10">
            <a:extLst>
              <a:ext uri="{FF2B5EF4-FFF2-40B4-BE49-F238E27FC236}">
                <a16:creationId xmlns="" xmlns:a16="http://schemas.microsoft.com/office/drawing/2014/main" id="{DFBFE26F-92A7-4EE2-A9EF-1DE0EE9D910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5821" y="545481"/>
            <a:ext cx="5415008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514350" indent="-514350">
              <a:spcBef>
                <a:spcPct val="50000"/>
              </a:spcBef>
              <a:buFont typeface="+mj-lt"/>
              <a:buAutoNum type="arabicPeriod"/>
            </a:pPr>
            <a:r>
              <a:rPr lang="en-US" sz="2800" b="1" u="sng" dirty="0">
                <a:solidFill>
                  <a:srgbClr val="FF0000"/>
                </a:solidFill>
                <a:latin typeface="Times New Roman" pitchFamily="18" charset="0"/>
              </a:rPr>
              <a:t>Hai </a:t>
            </a:r>
            <a:r>
              <a:rPr lang="en-US" sz="2800" b="1" u="sng" dirty="0" err="1">
                <a:solidFill>
                  <a:srgbClr val="FF0000"/>
                </a:solidFill>
                <a:latin typeface="Times New Roman" pitchFamily="18" charset="0"/>
              </a:rPr>
              <a:t>điểm</a:t>
            </a:r>
            <a:r>
              <a:rPr lang="en-US" sz="2800" b="1" u="sng" dirty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2800" b="1" u="sng" dirty="0" err="1">
                <a:solidFill>
                  <a:srgbClr val="FF0000"/>
                </a:solidFill>
                <a:latin typeface="Times New Roman" pitchFamily="18" charset="0"/>
              </a:rPr>
              <a:t>đối</a:t>
            </a:r>
            <a:r>
              <a:rPr lang="en-US" sz="2800" b="1" u="sng" dirty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2800" b="1" u="sng" dirty="0" err="1">
                <a:solidFill>
                  <a:srgbClr val="FF0000"/>
                </a:solidFill>
                <a:latin typeface="Times New Roman" pitchFamily="18" charset="0"/>
              </a:rPr>
              <a:t>xứng</a:t>
            </a:r>
            <a:r>
              <a:rPr lang="en-US" sz="2800" b="1" u="sng" dirty="0">
                <a:solidFill>
                  <a:srgbClr val="FF0000"/>
                </a:solidFill>
                <a:latin typeface="Times New Roman" pitchFamily="18" charset="0"/>
              </a:rPr>
              <a:t> qua </a:t>
            </a:r>
            <a:r>
              <a:rPr lang="en-US" sz="2800" b="1" u="sng" dirty="0" err="1">
                <a:solidFill>
                  <a:srgbClr val="FF0000"/>
                </a:solidFill>
                <a:latin typeface="Times New Roman" pitchFamily="18" charset="0"/>
              </a:rPr>
              <a:t>một</a:t>
            </a:r>
            <a:r>
              <a:rPr lang="en-US" sz="2800" b="1" u="sng" dirty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2800" b="1" u="sng" dirty="0" err="1">
                <a:solidFill>
                  <a:srgbClr val="FF0000"/>
                </a:solidFill>
                <a:latin typeface="Times New Roman" pitchFamily="18" charset="0"/>
              </a:rPr>
              <a:t>đường</a:t>
            </a:r>
            <a:r>
              <a:rPr lang="en-US" sz="2800" b="1" u="sng" dirty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2800" b="1" u="sng" dirty="0" err="1">
                <a:solidFill>
                  <a:srgbClr val="FF0000"/>
                </a:solidFill>
                <a:latin typeface="Times New Roman" pitchFamily="18" charset="0"/>
              </a:rPr>
              <a:t>thẳng</a:t>
            </a:r>
            <a:r>
              <a:rPr lang="en-US" sz="2800" b="1" u="sng" dirty="0">
                <a:solidFill>
                  <a:srgbClr val="FF0000"/>
                </a:solidFill>
                <a:latin typeface="Times New Roman" pitchFamily="18" charset="0"/>
              </a:rPr>
              <a:t>.</a:t>
            </a:r>
            <a:endParaRPr lang="en-US" sz="2800" dirty="0">
              <a:solidFill>
                <a:srgbClr val="FF0000"/>
              </a:solidFill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764663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" grpId="0" animBg="1"/>
      <p:bldP spid="2" grpId="1" animBg="1"/>
      <p:bldP spid="2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>
            <a:spLocks noChangeArrowheads="1"/>
          </p:cNvSpPr>
          <p:nvPr/>
        </p:nvSpPr>
        <p:spPr bwMode="auto">
          <a:xfrm>
            <a:off x="-25401" y="546508"/>
            <a:ext cx="5364143" cy="6311492"/>
          </a:xfrm>
          <a:prstGeom prst="rect">
            <a:avLst/>
          </a:prstGeom>
          <a:solidFill>
            <a:srgbClr val="CCFF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" name="Rectangle 6">
            <a:hlinkClick r:id="rId2"/>
          </p:cNvPr>
          <p:cNvSpPr>
            <a:spLocks noChangeArrowheads="1"/>
          </p:cNvSpPr>
          <p:nvPr/>
        </p:nvSpPr>
        <p:spPr bwMode="auto">
          <a:xfrm>
            <a:off x="5279032" y="546508"/>
            <a:ext cx="3853543" cy="6311492"/>
          </a:xfrm>
          <a:prstGeom prst="rect">
            <a:avLst/>
          </a:prstGeom>
          <a:ln w="9525"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endParaRPr lang="en-US" b="1">
              <a:latin typeface="Times New Roman" pitchFamily="18" charset="0"/>
            </a:endParaRPr>
          </a:p>
        </p:txBody>
      </p:sp>
      <p:sp>
        <p:nvSpPr>
          <p:cNvPr id="47" name="Text Box 7"/>
          <p:cNvSpPr txBox="1">
            <a:spLocks noChangeArrowheads="1"/>
          </p:cNvSpPr>
          <p:nvPr/>
        </p:nvSpPr>
        <p:spPr bwMode="auto">
          <a:xfrm>
            <a:off x="29029" y="-38267"/>
            <a:ext cx="91440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 b="1" i="1" dirty="0">
                <a:solidFill>
                  <a:srgbClr val="0000FF"/>
                </a:solidFill>
                <a:latin typeface="Times New Roman" pitchFamily="18" charset="0"/>
              </a:rPr>
              <a:t>  </a:t>
            </a:r>
            <a:r>
              <a:rPr lang="en-US" sz="3200" b="1" i="1" u="sng" dirty="0" err="1">
                <a:latin typeface="Times New Roman" pitchFamily="18" charset="0"/>
              </a:rPr>
              <a:t>Bài</a:t>
            </a:r>
            <a:r>
              <a:rPr lang="en-US" sz="3200" b="1" i="1" u="sng" dirty="0">
                <a:latin typeface="Times New Roman" pitchFamily="18" charset="0"/>
              </a:rPr>
              <a:t> 6</a:t>
            </a:r>
            <a:r>
              <a:rPr lang="en-US" sz="3200" dirty="0">
                <a:latin typeface="Times New Roman" pitchFamily="18" charset="0"/>
              </a:rPr>
              <a:t>:</a:t>
            </a:r>
            <a:r>
              <a:rPr lang="en-US" sz="3200" dirty="0">
                <a:solidFill>
                  <a:srgbClr val="0000FF"/>
                </a:solidFill>
                <a:latin typeface="Times New Roman" pitchFamily="18" charset="0"/>
              </a:rPr>
              <a:t>                      </a:t>
            </a:r>
            <a:r>
              <a:rPr lang="en-US" sz="3200" b="1" dirty="0">
                <a:solidFill>
                  <a:srgbClr val="FF0000"/>
                </a:solidFill>
                <a:latin typeface="Times New Roman" pitchFamily="18" charset="0"/>
              </a:rPr>
              <a:t>ĐỐI XỨNG TRỤC</a:t>
            </a:r>
            <a:endParaRPr lang="en-US" sz="3200" dirty="0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25" name="Text Box 9"/>
          <p:cNvSpPr txBox="1">
            <a:spLocks noChangeArrowheads="1"/>
          </p:cNvSpPr>
          <p:nvPr/>
        </p:nvSpPr>
        <p:spPr bwMode="auto">
          <a:xfrm>
            <a:off x="5257780" y="541433"/>
            <a:ext cx="3911619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en-US" sz="2400" b="1" dirty="0">
                <a:latin typeface="Times New Roman" pitchFamily="18" charset="0"/>
              </a:rPr>
              <a:t>?3. </a:t>
            </a:r>
            <a:r>
              <a:rPr lang="en-US" sz="2400" dirty="0">
                <a:latin typeface="Times New Roman" pitchFamily="18" charset="0"/>
              </a:rPr>
              <a:t>Cho tam  </a:t>
            </a:r>
            <a:r>
              <a:rPr lang="en-US" sz="2400" dirty="0" err="1">
                <a:latin typeface="Times New Roman" pitchFamily="18" charset="0"/>
              </a:rPr>
              <a:t>giác</a:t>
            </a:r>
            <a:r>
              <a:rPr lang="en-US" sz="2400" dirty="0">
                <a:latin typeface="Times New Roman" pitchFamily="18" charset="0"/>
              </a:rPr>
              <a:t> ABC </a:t>
            </a:r>
            <a:r>
              <a:rPr lang="en-US" sz="2400" dirty="0" err="1">
                <a:latin typeface="Times New Roman" pitchFamily="18" charset="0"/>
              </a:rPr>
              <a:t>cân</a:t>
            </a:r>
            <a:r>
              <a:rPr lang="en-US" sz="2400" dirty="0">
                <a:latin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</a:rPr>
              <a:t>tại</a:t>
            </a:r>
            <a:r>
              <a:rPr lang="en-US" sz="2400" dirty="0">
                <a:latin typeface="Times New Roman" pitchFamily="18" charset="0"/>
              </a:rPr>
              <a:t> A, </a:t>
            </a:r>
            <a:r>
              <a:rPr lang="en-US" sz="2400" dirty="0" err="1">
                <a:latin typeface="Times New Roman" pitchFamily="18" charset="0"/>
              </a:rPr>
              <a:t>đường</a:t>
            </a:r>
            <a:r>
              <a:rPr lang="en-US" sz="2400" dirty="0">
                <a:latin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</a:rPr>
              <a:t>cao</a:t>
            </a:r>
            <a:r>
              <a:rPr lang="en-US" sz="2400" dirty="0">
                <a:latin typeface="Times New Roman" pitchFamily="18" charset="0"/>
              </a:rPr>
              <a:t> AH. </a:t>
            </a:r>
            <a:r>
              <a:rPr lang="en-US" sz="2400" dirty="0" err="1">
                <a:latin typeface="Times New Roman" pitchFamily="18" charset="0"/>
              </a:rPr>
              <a:t>Tìm</a:t>
            </a:r>
            <a:r>
              <a:rPr lang="en-US" sz="2400" dirty="0">
                <a:latin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</a:rPr>
              <a:t>hình</a:t>
            </a:r>
            <a:r>
              <a:rPr lang="en-US" sz="2400" dirty="0">
                <a:latin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</a:rPr>
              <a:t>đối</a:t>
            </a:r>
            <a:r>
              <a:rPr lang="en-US" sz="2400" dirty="0">
                <a:latin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</a:rPr>
              <a:t>xứng</a:t>
            </a:r>
            <a:r>
              <a:rPr lang="en-US" sz="2400" dirty="0">
                <a:latin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</a:rPr>
              <a:t>với</a:t>
            </a:r>
            <a:r>
              <a:rPr lang="en-US" sz="2400" dirty="0">
                <a:latin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</a:rPr>
              <a:t>mỗi</a:t>
            </a:r>
            <a:r>
              <a:rPr lang="en-US" sz="2400" dirty="0">
                <a:latin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</a:rPr>
              <a:t>cạnh</a:t>
            </a:r>
            <a:r>
              <a:rPr lang="en-US" sz="2400" dirty="0">
                <a:latin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</a:rPr>
              <a:t>của</a:t>
            </a:r>
            <a:r>
              <a:rPr lang="en-US" sz="2400" dirty="0">
                <a:latin typeface="Times New Roman" pitchFamily="18" charset="0"/>
              </a:rPr>
              <a:t> tam </a:t>
            </a:r>
            <a:r>
              <a:rPr lang="en-US" sz="2400" dirty="0" err="1">
                <a:latin typeface="Times New Roman" pitchFamily="18" charset="0"/>
              </a:rPr>
              <a:t>giác</a:t>
            </a:r>
            <a:r>
              <a:rPr lang="en-US" sz="2400" dirty="0">
                <a:latin typeface="Times New Roman" pitchFamily="18" charset="0"/>
              </a:rPr>
              <a:t> ABC qua AH. </a:t>
            </a:r>
          </a:p>
        </p:txBody>
      </p:sp>
      <p:pic>
        <p:nvPicPr>
          <p:cNvPr id="26" name="Picture 1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67036" y="2988172"/>
            <a:ext cx="2397933" cy="2479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Cloud Callout 1"/>
          <p:cNvSpPr/>
          <p:nvPr/>
        </p:nvSpPr>
        <p:spPr>
          <a:xfrm>
            <a:off x="5279032" y="1112445"/>
            <a:ext cx="3864968" cy="3634463"/>
          </a:xfrm>
          <a:prstGeom prst="cloudCallou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Vậy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điểm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đối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xứng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với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mỗi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điểm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tam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giác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ABC qua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đường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cao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AH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sẽ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nằm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ở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đâu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?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8" name="Text Box 8"/>
              <p:cNvSpPr txBox="1">
                <a:spLocks noChangeArrowheads="1"/>
              </p:cNvSpPr>
              <p:nvPr/>
            </p:nvSpPr>
            <p:spPr bwMode="auto">
              <a:xfrm>
                <a:off x="5260869" y="5099837"/>
                <a:ext cx="3890367" cy="181588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square">
                <a:spAutoFit/>
              </a:bodyPr>
              <a:lstStyle/>
              <a:p>
                <a:pPr algn="just">
                  <a:spcBef>
                    <a:spcPct val="50000"/>
                  </a:spcBef>
                </a:pPr>
                <a:r>
                  <a:rPr lang="en-US" sz="2800" dirty="0" err="1">
                    <a:latin typeface="Times New Roman" pitchFamily="18" charset="0"/>
                  </a:rPr>
                  <a:t>Điểm</a:t>
                </a:r>
                <a:r>
                  <a:rPr lang="en-US" sz="2800" dirty="0">
                    <a:latin typeface="Times New Roman" pitchFamily="18" charset="0"/>
                  </a:rPr>
                  <a:t> </a:t>
                </a:r>
                <a:r>
                  <a:rPr lang="en-US" sz="2800" dirty="0" err="1">
                    <a:latin typeface="Times New Roman" pitchFamily="18" charset="0"/>
                  </a:rPr>
                  <a:t>đối</a:t>
                </a:r>
                <a:r>
                  <a:rPr lang="en-US" sz="2800" dirty="0">
                    <a:latin typeface="Times New Roman" pitchFamily="18" charset="0"/>
                  </a:rPr>
                  <a:t> </a:t>
                </a:r>
                <a:r>
                  <a:rPr lang="en-US" sz="2800" dirty="0" err="1">
                    <a:latin typeface="Times New Roman" pitchFamily="18" charset="0"/>
                  </a:rPr>
                  <a:t>xứng</a:t>
                </a:r>
                <a:r>
                  <a:rPr lang="en-US" sz="2800" dirty="0">
                    <a:latin typeface="Times New Roman" pitchFamily="18" charset="0"/>
                  </a:rPr>
                  <a:t> </a:t>
                </a:r>
                <a:r>
                  <a:rPr lang="en-US" sz="2800" dirty="0" err="1">
                    <a:latin typeface="Times New Roman" pitchFamily="18" charset="0"/>
                  </a:rPr>
                  <a:t>với</a:t>
                </a:r>
                <a:r>
                  <a:rPr lang="en-US" sz="2800" dirty="0">
                    <a:latin typeface="Times New Roman" pitchFamily="18" charset="0"/>
                  </a:rPr>
                  <a:t> </a:t>
                </a:r>
                <a:r>
                  <a:rPr lang="en-US" sz="2800" dirty="0" err="1">
                    <a:latin typeface="Times New Roman" pitchFamily="18" charset="0"/>
                  </a:rPr>
                  <a:t>mỗi</a:t>
                </a:r>
                <a:r>
                  <a:rPr lang="en-US" sz="2800" dirty="0">
                    <a:latin typeface="Times New Roman" pitchFamily="18" charset="0"/>
                  </a:rPr>
                  <a:t> </a:t>
                </a:r>
                <a:r>
                  <a:rPr lang="en-US" sz="2800" dirty="0" err="1">
                    <a:latin typeface="Times New Roman" pitchFamily="18" charset="0"/>
                  </a:rPr>
                  <a:t>điểm</a:t>
                </a:r>
                <a:r>
                  <a:rPr lang="en-US" sz="2800" dirty="0">
                    <a:latin typeface="Times New Roman" pitchFamily="18" charset="0"/>
                  </a:rPr>
                  <a:t> </a:t>
                </a:r>
                <a:r>
                  <a:rPr lang="en-US" sz="2800" dirty="0" err="1">
                    <a:latin typeface="Times New Roman" pitchFamily="18" charset="0"/>
                  </a:rPr>
                  <a:t>thuộc</a:t>
                </a:r>
                <a:r>
                  <a:rPr lang="en-US" sz="2800" dirty="0">
                    <a:latin typeface="Times New Roman" pitchFamily="18" charset="0"/>
                  </a:rPr>
                  <a:t> </a:t>
                </a:r>
                <a:r>
                  <a:rPr lang="en-US" sz="2800" dirty="0" err="1">
                    <a:latin typeface="Times New Roman" pitchFamily="18" charset="0"/>
                  </a:rPr>
                  <a:t>cạnh</a:t>
                </a:r>
                <a:r>
                  <a:rPr lang="en-US" sz="2800" dirty="0">
                    <a:latin typeface="Times New Roman" pitchFamily="18" charset="0"/>
                  </a:rPr>
                  <a:t> </a:t>
                </a:r>
                <a:r>
                  <a:rPr lang="en-US" sz="2800" dirty="0" err="1">
                    <a:latin typeface="Times New Roman" pitchFamily="18" charset="0"/>
                  </a:rPr>
                  <a:t>của</a:t>
                </a:r>
                <a:r>
                  <a:rPr lang="en-US" sz="2800" dirty="0">
                    <a:latin typeface="Times New Roman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800" i="1">
                        <a:latin typeface="Cambria Math"/>
                        <a:ea typeface="Cambria Math"/>
                      </a:rPr>
                      <m:t>∆ </m:t>
                    </m:r>
                  </m:oMath>
                </a14:m>
                <a:r>
                  <a:rPr lang="en-US" sz="2800" dirty="0">
                    <a:latin typeface="Times New Roman" pitchFamily="18" charset="0"/>
                  </a:rPr>
                  <a:t>ABC qua  AH </a:t>
                </a:r>
                <a:r>
                  <a:rPr lang="en-US" sz="2800" dirty="0" err="1">
                    <a:latin typeface="Times New Roman" pitchFamily="18" charset="0"/>
                  </a:rPr>
                  <a:t>cũng</a:t>
                </a:r>
                <a:r>
                  <a:rPr lang="en-US" sz="2800" dirty="0">
                    <a:latin typeface="Times New Roman" pitchFamily="18" charset="0"/>
                  </a:rPr>
                  <a:t> </a:t>
                </a:r>
                <a:r>
                  <a:rPr lang="en-US" sz="2800" dirty="0" err="1">
                    <a:latin typeface="Times New Roman" pitchFamily="18" charset="0"/>
                  </a:rPr>
                  <a:t>thuộc</a:t>
                </a:r>
                <a:r>
                  <a:rPr lang="en-US" sz="2800" dirty="0">
                    <a:latin typeface="Times New Roman" pitchFamily="18" charset="0"/>
                  </a:rPr>
                  <a:t> </a:t>
                </a:r>
                <a:r>
                  <a:rPr lang="en-US" sz="2800" dirty="0" err="1">
                    <a:latin typeface="Times New Roman" pitchFamily="18" charset="0"/>
                  </a:rPr>
                  <a:t>cạnh</a:t>
                </a:r>
                <a:r>
                  <a:rPr lang="en-US" sz="2800" dirty="0">
                    <a:latin typeface="Times New Roman" pitchFamily="18" charset="0"/>
                  </a:rPr>
                  <a:t> </a:t>
                </a:r>
                <a:r>
                  <a:rPr lang="en-US" sz="2800" dirty="0" err="1">
                    <a:latin typeface="Times New Roman" pitchFamily="18" charset="0"/>
                  </a:rPr>
                  <a:t>của</a:t>
                </a:r>
                <a:r>
                  <a:rPr lang="en-US" sz="2800" dirty="0">
                    <a:latin typeface="Times New Roman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800" i="1" smtClean="0">
                        <a:latin typeface="Cambria Math"/>
                        <a:ea typeface="Cambria Math"/>
                      </a:rPr>
                      <m:t>∆</m:t>
                    </m:r>
                  </m:oMath>
                </a14:m>
                <a:r>
                  <a:rPr lang="en-US" sz="2800" dirty="0">
                    <a:latin typeface="Times New Roman" pitchFamily="18" charset="0"/>
                  </a:rPr>
                  <a:t>ABC.</a:t>
                </a:r>
              </a:p>
            </p:txBody>
          </p:sp>
        </mc:Choice>
        <mc:Fallback xmlns="">
          <p:sp>
            <p:nvSpPr>
              <p:cNvPr id="28" name="Text Box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5260869" y="5099837"/>
                <a:ext cx="3890367" cy="1815882"/>
              </a:xfrm>
              <a:prstGeom prst="rect">
                <a:avLst/>
              </a:prstGeom>
              <a:blipFill>
                <a:blip r:embed="rId4"/>
                <a:stretch>
                  <a:fillRect l="-3135" t="-3704" r="-5799" b="-8754"/>
                </a:stretch>
              </a:blip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Text Box 16"/>
          <p:cNvSpPr txBox="1">
            <a:spLocks noChangeArrowheads="1"/>
          </p:cNvSpPr>
          <p:nvPr/>
        </p:nvSpPr>
        <p:spPr bwMode="auto">
          <a:xfrm>
            <a:off x="283" y="5603304"/>
            <a:ext cx="5364143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dirty="0">
                <a:latin typeface="Times New Roman" pitchFamily="18" charset="0"/>
              </a:rPr>
              <a:t>* Ta </a:t>
            </a:r>
            <a:r>
              <a:rPr lang="en-US" sz="2800" dirty="0" err="1">
                <a:latin typeface="Times New Roman" pitchFamily="18" charset="0"/>
              </a:rPr>
              <a:t>nói</a:t>
            </a:r>
            <a:r>
              <a:rPr lang="en-US" sz="2800" dirty="0">
                <a:latin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</a:rPr>
              <a:t>đường</a:t>
            </a:r>
            <a:r>
              <a:rPr lang="en-US" sz="2800" dirty="0">
                <a:latin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</a:rPr>
              <a:t>thẳng</a:t>
            </a:r>
            <a:r>
              <a:rPr lang="en-US" sz="2800" dirty="0">
                <a:latin typeface="Times New Roman" pitchFamily="18" charset="0"/>
              </a:rPr>
              <a:t> AH </a:t>
            </a:r>
            <a:r>
              <a:rPr lang="en-US" sz="2800" dirty="0" err="1">
                <a:latin typeface="Times New Roman" pitchFamily="18" charset="0"/>
              </a:rPr>
              <a:t>là</a:t>
            </a:r>
            <a:r>
              <a:rPr lang="en-US" sz="2800" dirty="0">
                <a:latin typeface="Times New Roman" pitchFamily="18" charset="0"/>
              </a:rPr>
              <a:t>  </a:t>
            </a:r>
            <a:r>
              <a:rPr lang="en-US" sz="2800" dirty="0" err="1">
                <a:latin typeface="Times New Roman" pitchFamily="18" charset="0"/>
              </a:rPr>
              <a:t>trục</a:t>
            </a:r>
            <a:r>
              <a:rPr lang="en-US" sz="2800" dirty="0">
                <a:latin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</a:rPr>
              <a:t>đối</a:t>
            </a:r>
            <a:r>
              <a:rPr lang="en-US" sz="2800" dirty="0">
                <a:latin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</a:rPr>
              <a:t>xứng</a:t>
            </a:r>
            <a:r>
              <a:rPr lang="en-US" sz="2800" dirty="0">
                <a:latin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</a:rPr>
              <a:t>của</a:t>
            </a:r>
            <a:r>
              <a:rPr lang="en-US" sz="2800" dirty="0">
                <a:latin typeface="Times New Roman" pitchFamily="18" charset="0"/>
              </a:rPr>
              <a:t> tam </a:t>
            </a:r>
            <a:r>
              <a:rPr lang="en-US" sz="2800" dirty="0" err="1">
                <a:latin typeface="Times New Roman" pitchFamily="18" charset="0"/>
              </a:rPr>
              <a:t>giác</a:t>
            </a:r>
            <a:r>
              <a:rPr lang="en-US" sz="2800" dirty="0">
                <a:latin typeface="Times New Roman" pitchFamily="18" charset="0"/>
              </a:rPr>
              <a:t> ABC.</a:t>
            </a:r>
          </a:p>
        </p:txBody>
      </p:sp>
      <p:sp>
        <p:nvSpPr>
          <p:cNvPr id="14" name="Text Box 8">
            <a:extLst>
              <a:ext uri="{FF2B5EF4-FFF2-40B4-BE49-F238E27FC236}">
                <a16:creationId xmlns="" xmlns:a16="http://schemas.microsoft.com/office/drawing/2014/main" id="{AE216981-0702-48DE-8B33-76F6D26B204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51085" y="2344497"/>
            <a:ext cx="54864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457200" indent="-457200">
              <a:spcBef>
                <a:spcPct val="50000"/>
              </a:spcBef>
              <a:buFont typeface="+mj-lt"/>
              <a:buAutoNum type="arabicPeriod" startAt="3"/>
            </a:pPr>
            <a:r>
              <a:rPr lang="en-US" sz="2800" b="1" u="sng" dirty="0" err="1">
                <a:solidFill>
                  <a:srgbClr val="FF0000"/>
                </a:solidFill>
                <a:latin typeface="Times New Roman" pitchFamily="18" charset="0"/>
              </a:rPr>
              <a:t>Hình</a:t>
            </a:r>
            <a:r>
              <a:rPr lang="en-US" sz="2800" b="1" u="sng" dirty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2800" b="1" u="sng" dirty="0" err="1">
                <a:solidFill>
                  <a:srgbClr val="FF0000"/>
                </a:solidFill>
                <a:latin typeface="Times New Roman" pitchFamily="18" charset="0"/>
              </a:rPr>
              <a:t>có</a:t>
            </a:r>
            <a:r>
              <a:rPr lang="en-US" sz="2800" b="1" u="sng" dirty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2800" b="1" u="sng" dirty="0" err="1">
                <a:solidFill>
                  <a:srgbClr val="FF0000"/>
                </a:solidFill>
                <a:latin typeface="Times New Roman" pitchFamily="18" charset="0"/>
              </a:rPr>
              <a:t>trục</a:t>
            </a:r>
            <a:r>
              <a:rPr lang="en-US" sz="2800" b="1" u="sng" dirty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2800" b="1" u="sng" dirty="0" err="1">
                <a:solidFill>
                  <a:srgbClr val="FF0000"/>
                </a:solidFill>
                <a:latin typeface="Times New Roman" pitchFamily="18" charset="0"/>
              </a:rPr>
              <a:t>đối</a:t>
            </a:r>
            <a:r>
              <a:rPr lang="en-US" sz="2800" b="1" u="sng" dirty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2800" b="1" u="sng" dirty="0" err="1">
                <a:solidFill>
                  <a:srgbClr val="FF0000"/>
                </a:solidFill>
                <a:latin typeface="Times New Roman" pitchFamily="18" charset="0"/>
              </a:rPr>
              <a:t>xứng</a:t>
            </a:r>
            <a:r>
              <a:rPr lang="en-US" sz="2800" b="1" u="sng" dirty="0">
                <a:solidFill>
                  <a:srgbClr val="FF0000"/>
                </a:solidFill>
                <a:latin typeface="Times New Roman" pitchFamily="18" charset="0"/>
              </a:rPr>
              <a:t>.</a:t>
            </a:r>
            <a:endParaRPr lang="en-US" sz="2800" dirty="0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15" name="Text Box 8">
            <a:extLst>
              <a:ext uri="{FF2B5EF4-FFF2-40B4-BE49-F238E27FC236}">
                <a16:creationId xmlns="" xmlns:a16="http://schemas.microsoft.com/office/drawing/2014/main" id="{DDB5E5F1-AFB5-4834-8B6B-EB2DD81F817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55543" y="1422596"/>
            <a:ext cx="5495317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514350" indent="-514350">
              <a:spcBef>
                <a:spcPct val="50000"/>
              </a:spcBef>
              <a:buFont typeface="+mj-lt"/>
              <a:buAutoNum type="arabicPeriod" startAt="2"/>
            </a:pPr>
            <a:r>
              <a:rPr lang="en-US" sz="2800" b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Hai </a:t>
            </a:r>
            <a:r>
              <a:rPr lang="en-US" sz="2800" b="1" u="sng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2800" b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u="sng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đối</a:t>
            </a:r>
            <a:r>
              <a:rPr lang="en-US" sz="2800" b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u="sng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xứng</a:t>
            </a:r>
            <a:r>
              <a:rPr lang="en-US" sz="2800" b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qua </a:t>
            </a:r>
            <a:r>
              <a:rPr lang="en-US" sz="2800" b="1" u="sng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2800" b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u="sng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đường</a:t>
            </a:r>
            <a:r>
              <a:rPr lang="en-US" sz="2800" b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u="sng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thẳng</a:t>
            </a:r>
            <a:r>
              <a:rPr lang="en-US" sz="2800" b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8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 Box 10">
            <a:extLst>
              <a:ext uri="{FF2B5EF4-FFF2-40B4-BE49-F238E27FC236}">
                <a16:creationId xmlns="" xmlns:a16="http://schemas.microsoft.com/office/drawing/2014/main" id="{2427D16C-2143-4764-8019-6A928171F70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5821" y="545481"/>
            <a:ext cx="5415008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514350" indent="-514350">
              <a:spcBef>
                <a:spcPct val="50000"/>
              </a:spcBef>
              <a:buFont typeface="+mj-lt"/>
              <a:buAutoNum type="arabicPeriod"/>
            </a:pPr>
            <a:r>
              <a:rPr lang="en-US" sz="2800" b="1" u="sng" dirty="0">
                <a:solidFill>
                  <a:srgbClr val="FF0000"/>
                </a:solidFill>
                <a:latin typeface="Times New Roman" pitchFamily="18" charset="0"/>
              </a:rPr>
              <a:t>Hai </a:t>
            </a:r>
            <a:r>
              <a:rPr lang="en-US" sz="2800" b="1" u="sng" dirty="0" err="1">
                <a:solidFill>
                  <a:srgbClr val="FF0000"/>
                </a:solidFill>
                <a:latin typeface="Times New Roman" pitchFamily="18" charset="0"/>
              </a:rPr>
              <a:t>điểm</a:t>
            </a:r>
            <a:r>
              <a:rPr lang="en-US" sz="2800" b="1" u="sng" dirty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2800" b="1" u="sng" dirty="0" err="1">
                <a:solidFill>
                  <a:srgbClr val="FF0000"/>
                </a:solidFill>
                <a:latin typeface="Times New Roman" pitchFamily="18" charset="0"/>
              </a:rPr>
              <a:t>đối</a:t>
            </a:r>
            <a:r>
              <a:rPr lang="en-US" sz="2800" b="1" u="sng" dirty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2800" b="1" u="sng" dirty="0" err="1">
                <a:solidFill>
                  <a:srgbClr val="FF0000"/>
                </a:solidFill>
                <a:latin typeface="Times New Roman" pitchFamily="18" charset="0"/>
              </a:rPr>
              <a:t>xứng</a:t>
            </a:r>
            <a:r>
              <a:rPr lang="en-US" sz="2800" b="1" u="sng" dirty="0">
                <a:solidFill>
                  <a:srgbClr val="FF0000"/>
                </a:solidFill>
                <a:latin typeface="Times New Roman" pitchFamily="18" charset="0"/>
              </a:rPr>
              <a:t> qua </a:t>
            </a:r>
            <a:r>
              <a:rPr lang="en-US" sz="2800" b="1" u="sng" dirty="0" err="1">
                <a:solidFill>
                  <a:srgbClr val="FF0000"/>
                </a:solidFill>
                <a:latin typeface="Times New Roman" pitchFamily="18" charset="0"/>
              </a:rPr>
              <a:t>một</a:t>
            </a:r>
            <a:r>
              <a:rPr lang="en-US" sz="2800" b="1" u="sng" dirty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2800" b="1" u="sng" dirty="0" err="1">
                <a:solidFill>
                  <a:srgbClr val="FF0000"/>
                </a:solidFill>
                <a:latin typeface="Times New Roman" pitchFamily="18" charset="0"/>
              </a:rPr>
              <a:t>đường</a:t>
            </a:r>
            <a:r>
              <a:rPr lang="en-US" sz="2800" b="1" u="sng" dirty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2800" b="1" u="sng" dirty="0" err="1">
                <a:solidFill>
                  <a:srgbClr val="FF0000"/>
                </a:solidFill>
                <a:latin typeface="Times New Roman" pitchFamily="18" charset="0"/>
              </a:rPr>
              <a:t>thẳng</a:t>
            </a:r>
            <a:r>
              <a:rPr lang="en-US" sz="2800" b="1" u="sng" dirty="0">
                <a:solidFill>
                  <a:srgbClr val="FF0000"/>
                </a:solidFill>
                <a:latin typeface="Times New Roman" pitchFamily="18" charset="0"/>
              </a:rPr>
              <a:t>.</a:t>
            </a:r>
            <a:endParaRPr lang="en-US" sz="2800" dirty="0">
              <a:solidFill>
                <a:srgbClr val="FF0000"/>
              </a:solidFill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870612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42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8" grpId="0" animBg="1"/>
      <p:bldP spid="1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>
            <a:spLocks noChangeArrowheads="1"/>
          </p:cNvSpPr>
          <p:nvPr/>
        </p:nvSpPr>
        <p:spPr bwMode="auto">
          <a:xfrm>
            <a:off x="0" y="601444"/>
            <a:ext cx="5334000" cy="6279031"/>
          </a:xfrm>
          <a:prstGeom prst="rect">
            <a:avLst/>
          </a:prstGeom>
          <a:solidFill>
            <a:srgbClr val="CCFF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" name="Rectangle 6">
            <a:hlinkClick r:id="rId2"/>
          </p:cNvPr>
          <p:cNvSpPr>
            <a:spLocks noChangeArrowheads="1"/>
          </p:cNvSpPr>
          <p:nvPr/>
        </p:nvSpPr>
        <p:spPr bwMode="auto">
          <a:xfrm>
            <a:off x="5331941" y="601444"/>
            <a:ext cx="3810000" cy="6256555"/>
          </a:xfrm>
          <a:prstGeom prst="rect">
            <a:avLst/>
          </a:prstGeom>
          <a:ln w="9525"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endParaRPr lang="en-US" b="1">
              <a:latin typeface="Times New Roman" pitchFamily="18" charset="0"/>
            </a:endParaRPr>
          </a:p>
        </p:txBody>
      </p:sp>
      <p:sp>
        <p:nvSpPr>
          <p:cNvPr id="47" name="Text Box 7"/>
          <p:cNvSpPr txBox="1">
            <a:spLocks noChangeArrowheads="1"/>
          </p:cNvSpPr>
          <p:nvPr/>
        </p:nvSpPr>
        <p:spPr bwMode="auto">
          <a:xfrm>
            <a:off x="-2059" y="16669"/>
            <a:ext cx="91440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 b="1" i="1" dirty="0">
                <a:solidFill>
                  <a:srgbClr val="0000FF"/>
                </a:solidFill>
                <a:latin typeface="Times New Roman" pitchFamily="18" charset="0"/>
              </a:rPr>
              <a:t>  </a:t>
            </a:r>
            <a:r>
              <a:rPr lang="en-US" sz="3200" b="1" i="1" u="sng" dirty="0" err="1">
                <a:latin typeface="Times New Roman" pitchFamily="18" charset="0"/>
              </a:rPr>
              <a:t>Bài</a:t>
            </a:r>
            <a:r>
              <a:rPr lang="en-US" sz="3200" b="1" i="1" u="sng" dirty="0">
                <a:latin typeface="Times New Roman" pitchFamily="18" charset="0"/>
              </a:rPr>
              <a:t> 6</a:t>
            </a:r>
            <a:r>
              <a:rPr lang="en-US" sz="3200" dirty="0">
                <a:latin typeface="Times New Roman" pitchFamily="18" charset="0"/>
              </a:rPr>
              <a:t>:</a:t>
            </a:r>
            <a:r>
              <a:rPr lang="en-US" sz="3200" dirty="0">
                <a:solidFill>
                  <a:srgbClr val="0000FF"/>
                </a:solidFill>
                <a:latin typeface="Times New Roman" pitchFamily="18" charset="0"/>
              </a:rPr>
              <a:t>                      </a:t>
            </a:r>
            <a:r>
              <a:rPr lang="en-US" sz="3200" b="1" dirty="0">
                <a:solidFill>
                  <a:srgbClr val="FF0000"/>
                </a:solidFill>
                <a:latin typeface="Times New Roman" pitchFamily="18" charset="0"/>
              </a:rPr>
              <a:t>ĐỐI XỨNG TRỤC</a:t>
            </a:r>
            <a:endParaRPr lang="en-US" sz="3200" dirty="0">
              <a:solidFill>
                <a:srgbClr val="FF0000"/>
              </a:solidFill>
              <a:latin typeface="Times New Roman" pitchFamily="18" charset="0"/>
            </a:endParaRPr>
          </a:p>
        </p:txBody>
      </p:sp>
      <p:pic>
        <p:nvPicPr>
          <p:cNvPr id="26" name="Picture 1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19200" y="2660218"/>
            <a:ext cx="2137203" cy="220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Text Box 12"/>
          <p:cNvSpPr txBox="1">
            <a:spLocks noChangeArrowheads="1"/>
          </p:cNvSpPr>
          <p:nvPr/>
        </p:nvSpPr>
        <p:spPr bwMode="auto">
          <a:xfrm>
            <a:off x="13995" y="4681158"/>
            <a:ext cx="5317945" cy="2246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en-US" sz="2800" b="1" u="sng" dirty="0" err="1">
                <a:latin typeface="Times New Roman" pitchFamily="18" charset="0"/>
              </a:rPr>
              <a:t>Định</a:t>
            </a:r>
            <a:r>
              <a:rPr lang="en-US" sz="2800" b="1" u="sng" dirty="0">
                <a:latin typeface="Times New Roman" pitchFamily="18" charset="0"/>
              </a:rPr>
              <a:t> </a:t>
            </a:r>
            <a:r>
              <a:rPr lang="en-US" sz="2800" b="1" u="sng" dirty="0" err="1">
                <a:latin typeface="Times New Roman" pitchFamily="18" charset="0"/>
              </a:rPr>
              <a:t>nghĩa</a:t>
            </a:r>
            <a:r>
              <a:rPr lang="en-US" sz="2800" b="1" dirty="0">
                <a:latin typeface="Times New Roman" pitchFamily="18" charset="0"/>
              </a:rPr>
              <a:t>: </a:t>
            </a:r>
            <a:r>
              <a:rPr lang="en-US" sz="2800" dirty="0" err="1">
                <a:latin typeface="Times New Roman" pitchFamily="18" charset="0"/>
              </a:rPr>
              <a:t>Đường</a:t>
            </a:r>
            <a:r>
              <a:rPr lang="en-US" sz="2800" dirty="0">
                <a:latin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</a:rPr>
              <a:t>thẳng</a:t>
            </a:r>
            <a:r>
              <a:rPr lang="en-US" sz="2800" dirty="0">
                <a:latin typeface="Times New Roman" pitchFamily="18" charset="0"/>
              </a:rPr>
              <a:t> d </a:t>
            </a:r>
            <a:r>
              <a:rPr lang="en-US" sz="2800" dirty="0" err="1">
                <a:latin typeface="Times New Roman" pitchFamily="18" charset="0"/>
              </a:rPr>
              <a:t>gọi</a:t>
            </a:r>
            <a:r>
              <a:rPr lang="en-US" sz="2800" dirty="0">
                <a:latin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</a:rPr>
              <a:t>là</a:t>
            </a:r>
            <a:r>
              <a:rPr lang="en-US" sz="2800" dirty="0">
                <a:latin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</a:rPr>
              <a:t>trục</a:t>
            </a:r>
            <a:r>
              <a:rPr lang="en-US" sz="2800" dirty="0">
                <a:latin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</a:rPr>
              <a:t>đối</a:t>
            </a:r>
            <a:r>
              <a:rPr lang="en-US" sz="2800" dirty="0">
                <a:latin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</a:rPr>
              <a:t>xứng</a:t>
            </a:r>
            <a:r>
              <a:rPr lang="en-US" sz="2800" dirty="0">
                <a:latin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</a:rPr>
              <a:t>của</a:t>
            </a:r>
            <a:r>
              <a:rPr lang="en-US" sz="2800" dirty="0">
                <a:latin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</a:rPr>
              <a:t>hình</a:t>
            </a:r>
            <a:r>
              <a:rPr lang="en-US" sz="2800" dirty="0">
                <a:latin typeface="Times New Roman" pitchFamily="18" charset="0"/>
              </a:rPr>
              <a:t> </a:t>
            </a:r>
            <a:r>
              <a:rPr lang="en-US" sz="2800" dirty="0">
                <a:latin typeface="VNI-Script" pitchFamily="2" charset="0"/>
              </a:rPr>
              <a:t>H</a:t>
            </a:r>
            <a:r>
              <a:rPr lang="en-US" sz="2800" dirty="0">
                <a:latin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</a:rPr>
              <a:t>nếu</a:t>
            </a:r>
            <a:r>
              <a:rPr lang="en-US" sz="2800" dirty="0">
                <a:latin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</a:rPr>
              <a:t>điểm</a:t>
            </a:r>
            <a:r>
              <a:rPr lang="en-US" sz="2800" dirty="0">
                <a:latin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</a:rPr>
              <a:t>đối</a:t>
            </a:r>
            <a:r>
              <a:rPr lang="en-US" sz="2800" dirty="0">
                <a:latin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</a:rPr>
              <a:t>xứng</a:t>
            </a:r>
            <a:r>
              <a:rPr lang="en-US" sz="2800" dirty="0">
                <a:latin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</a:rPr>
              <a:t>với</a:t>
            </a:r>
            <a:r>
              <a:rPr lang="en-US" sz="2800" dirty="0">
                <a:latin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</a:rPr>
              <a:t>mỗi</a:t>
            </a:r>
            <a:r>
              <a:rPr lang="en-US" sz="2800" dirty="0">
                <a:latin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</a:rPr>
              <a:t>điểm</a:t>
            </a:r>
            <a:r>
              <a:rPr lang="en-US" sz="2800" dirty="0">
                <a:latin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</a:rPr>
              <a:t>thuộc</a:t>
            </a:r>
            <a:r>
              <a:rPr lang="en-US" sz="2800" dirty="0">
                <a:latin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</a:rPr>
              <a:t>hình</a:t>
            </a:r>
            <a:r>
              <a:rPr lang="en-US" sz="2800" dirty="0">
                <a:latin typeface="Times New Roman" pitchFamily="18" charset="0"/>
              </a:rPr>
              <a:t>  </a:t>
            </a:r>
            <a:r>
              <a:rPr lang="en-US" sz="2800" dirty="0">
                <a:latin typeface="VNI-Script" pitchFamily="2" charset="0"/>
              </a:rPr>
              <a:t>H</a:t>
            </a:r>
            <a:r>
              <a:rPr lang="en-US" sz="2800" dirty="0">
                <a:latin typeface="Times New Roman" pitchFamily="18" charset="0"/>
              </a:rPr>
              <a:t>  qua </a:t>
            </a:r>
            <a:r>
              <a:rPr lang="en-US" sz="2800" dirty="0" err="1">
                <a:latin typeface="Times New Roman" pitchFamily="18" charset="0"/>
              </a:rPr>
              <a:t>đường</a:t>
            </a:r>
            <a:r>
              <a:rPr lang="en-US" sz="2800" dirty="0">
                <a:latin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</a:rPr>
              <a:t>thẳng</a:t>
            </a:r>
            <a:r>
              <a:rPr lang="en-US" sz="2800" dirty="0">
                <a:latin typeface="Times New Roman" pitchFamily="18" charset="0"/>
              </a:rPr>
              <a:t> d </a:t>
            </a:r>
            <a:r>
              <a:rPr lang="en-US" sz="2800" dirty="0" err="1">
                <a:latin typeface="Times New Roman" pitchFamily="18" charset="0"/>
              </a:rPr>
              <a:t>cũng</a:t>
            </a:r>
            <a:r>
              <a:rPr lang="en-US" sz="2800" dirty="0">
                <a:latin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</a:rPr>
              <a:t>thuộc</a:t>
            </a:r>
            <a:r>
              <a:rPr lang="en-US" sz="2800" dirty="0">
                <a:latin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</a:rPr>
              <a:t>hình</a:t>
            </a:r>
            <a:r>
              <a:rPr lang="en-US" sz="2800" dirty="0">
                <a:latin typeface="Times New Roman" pitchFamily="18" charset="0"/>
              </a:rPr>
              <a:t>  </a:t>
            </a:r>
            <a:r>
              <a:rPr lang="en-US" sz="2800" dirty="0">
                <a:latin typeface="VNI-Script" pitchFamily="2" charset="0"/>
              </a:rPr>
              <a:t>H</a:t>
            </a:r>
            <a:r>
              <a:rPr lang="en-US" sz="2800" dirty="0">
                <a:latin typeface="Times New Roman" pitchFamily="18" charset="0"/>
              </a:rPr>
              <a:t>.</a:t>
            </a:r>
          </a:p>
        </p:txBody>
      </p:sp>
      <p:sp>
        <p:nvSpPr>
          <p:cNvPr id="12" name="Text Box 8">
            <a:extLst>
              <a:ext uri="{FF2B5EF4-FFF2-40B4-BE49-F238E27FC236}">
                <a16:creationId xmlns="" xmlns:a16="http://schemas.microsoft.com/office/drawing/2014/main" id="{8BC8BBCE-9474-4D4C-BE1A-692D4F05038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51085" y="2286402"/>
            <a:ext cx="54864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457200" indent="-457200">
              <a:spcBef>
                <a:spcPct val="50000"/>
              </a:spcBef>
              <a:buFont typeface="+mj-lt"/>
              <a:buAutoNum type="arabicPeriod" startAt="3"/>
            </a:pPr>
            <a:r>
              <a:rPr lang="en-US" sz="2800" b="1" u="sng" dirty="0" err="1">
                <a:solidFill>
                  <a:srgbClr val="FF0000"/>
                </a:solidFill>
                <a:latin typeface="Times New Roman" pitchFamily="18" charset="0"/>
              </a:rPr>
              <a:t>Hình</a:t>
            </a:r>
            <a:r>
              <a:rPr lang="en-US" sz="2800" b="1" u="sng" dirty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2800" b="1" u="sng" dirty="0" err="1">
                <a:solidFill>
                  <a:srgbClr val="FF0000"/>
                </a:solidFill>
                <a:latin typeface="Times New Roman" pitchFamily="18" charset="0"/>
              </a:rPr>
              <a:t>có</a:t>
            </a:r>
            <a:r>
              <a:rPr lang="en-US" sz="2800" b="1" u="sng" dirty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2800" b="1" u="sng" dirty="0" err="1">
                <a:solidFill>
                  <a:srgbClr val="FF0000"/>
                </a:solidFill>
                <a:latin typeface="Times New Roman" pitchFamily="18" charset="0"/>
              </a:rPr>
              <a:t>trục</a:t>
            </a:r>
            <a:r>
              <a:rPr lang="en-US" sz="2800" b="1" u="sng" dirty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2800" b="1" u="sng" dirty="0" err="1">
                <a:solidFill>
                  <a:srgbClr val="FF0000"/>
                </a:solidFill>
                <a:latin typeface="Times New Roman" pitchFamily="18" charset="0"/>
              </a:rPr>
              <a:t>đối</a:t>
            </a:r>
            <a:r>
              <a:rPr lang="en-US" sz="2800" b="1" u="sng" dirty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2800" b="1" u="sng" dirty="0" err="1">
                <a:solidFill>
                  <a:srgbClr val="FF0000"/>
                </a:solidFill>
                <a:latin typeface="Times New Roman" pitchFamily="18" charset="0"/>
              </a:rPr>
              <a:t>xứng</a:t>
            </a:r>
            <a:r>
              <a:rPr lang="en-US" sz="2800" b="1" u="sng" dirty="0">
                <a:solidFill>
                  <a:srgbClr val="FF0000"/>
                </a:solidFill>
                <a:latin typeface="Times New Roman" pitchFamily="18" charset="0"/>
              </a:rPr>
              <a:t>.</a:t>
            </a:r>
            <a:endParaRPr lang="en-US" sz="2800" dirty="0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13" name="Text Box 8">
            <a:extLst>
              <a:ext uri="{FF2B5EF4-FFF2-40B4-BE49-F238E27FC236}">
                <a16:creationId xmlns="" xmlns:a16="http://schemas.microsoft.com/office/drawing/2014/main" id="{6C0A71B8-723C-47D5-A682-B5B31EA1C37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55543" y="1422596"/>
            <a:ext cx="5495317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514350" indent="-514350">
              <a:spcBef>
                <a:spcPct val="50000"/>
              </a:spcBef>
              <a:buFont typeface="+mj-lt"/>
              <a:buAutoNum type="arabicPeriod" startAt="2"/>
            </a:pPr>
            <a:r>
              <a:rPr lang="en-US" sz="2800" b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Hai </a:t>
            </a:r>
            <a:r>
              <a:rPr lang="en-US" sz="2800" b="1" u="sng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2800" b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u="sng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đối</a:t>
            </a:r>
            <a:r>
              <a:rPr lang="en-US" sz="2800" b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u="sng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xứng</a:t>
            </a:r>
            <a:r>
              <a:rPr lang="en-US" sz="2800" b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qua </a:t>
            </a:r>
            <a:r>
              <a:rPr lang="en-US" sz="2800" b="1" u="sng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2800" b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u="sng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đường</a:t>
            </a:r>
            <a:r>
              <a:rPr lang="en-US" sz="2800" b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u="sng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thẳng</a:t>
            </a:r>
            <a:r>
              <a:rPr lang="en-US" sz="2800" b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8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Text Box 10">
            <a:extLst>
              <a:ext uri="{FF2B5EF4-FFF2-40B4-BE49-F238E27FC236}">
                <a16:creationId xmlns="" xmlns:a16="http://schemas.microsoft.com/office/drawing/2014/main" id="{0165FCF8-29B8-4E13-B991-F3764632510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5821" y="545481"/>
            <a:ext cx="5415008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514350" indent="-514350">
              <a:spcBef>
                <a:spcPct val="50000"/>
              </a:spcBef>
              <a:buFont typeface="+mj-lt"/>
              <a:buAutoNum type="arabicPeriod"/>
            </a:pPr>
            <a:r>
              <a:rPr lang="en-US" sz="2800" b="1" u="sng" dirty="0">
                <a:solidFill>
                  <a:srgbClr val="FF0000"/>
                </a:solidFill>
                <a:latin typeface="Times New Roman" pitchFamily="18" charset="0"/>
              </a:rPr>
              <a:t>Hai </a:t>
            </a:r>
            <a:r>
              <a:rPr lang="en-US" sz="2800" b="1" u="sng" dirty="0" err="1">
                <a:solidFill>
                  <a:srgbClr val="FF0000"/>
                </a:solidFill>
                <a:latin typeface="Times New Roman" pitchFamily="18" charset="0"/>
              </a:rPr>
              <a:t>điểm</a:t>
            </a:r>
            <a:r>
              <a:rPr lang="en-US" sz="2800" b="1" u="sng" dirty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2800" b="1" u="sng" dirty="0" err="1">
                <a:solidFill>
                  <a:srgbClr val="FF0000"/>
                </a:solidFill>
                <a:latin typeface="Times New Roman" pitchFamily="18" charset="0"/>
              </a:rPr>
              <a:t>đối</a:t>
            </a:r>
            <a:r>
              <a:rPr lang="en-US" sz="2800" b="1" u="sng" dirty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2800" b="1" u="sng" dirty="0" err="1">
                <a:solidFill>
                  <a:srgbClr val="FF0000"/>
                </a:solidFill>
                <a:latin typeface="Times New Roman" pitchFamily="18" charset="0"/>
              </a:rPr>
              <a:t>xứng</a:t>
            </a:r>
            <a:r>
              <a:rPr lang="en-US" sz="2800" b="1" u="sng" dirty="0">
                <a:solidFill>
                  <a:srgbClr val="FF0000"/>
                </a:solidFill>
                <a:latin typeface="Times New Roman" pitchFamily="18" charset="0"/>
              </a:rPr>
              <a:t> qua </a:t>
            </a:r>
            <a:r>
              <a:rPr lang="en-US" sz="2800" b="1" u="sng" dirty="0" err="1">
                <a:solidFill>
                  <a:srgbClr val="FF0000"/>
                </a:solidFill>
                <a:latin typeface="Times New Roman" pitchFamily="18" charset="0"/>
              </a:rPr>
              <a:t>một</a:t>
            </a:r>
            <a:r>
              <a:rPr lang="en-US" sz="2800" b="1" u="sng" dirty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2800" b="1" u="sng" dirty="0" err="1">
                <a:solidFill>
                  <a:srgbClr val="FF0000"/>
                </a:solidFill>
                <a:latin typeface="Times New Roman" pitchFamily="18" charset="0"/>
              </a:rPr>
              <a:t>đường</a:t>
            </a:r>
            <a:r>
              <a:rPr lang="en-US" sz="2800" b="1" u="sng" dirty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2800" b="1" u="sng" dirty="0" err="1">
                <a:solidFill>
                  <a:srgbClr val="FF0000"/>
                </a:solidFill>
                <a:latin typeface="Times New Roman" pitchFamily="18" charset="0"/>
              </a:rPr>
              <a:t>thẳng</a:t>
            </a:r>
            <a:r>
              <a:rPr lang="en-US" sz="2800" b="1" u="sng" dirty="0">
                <a:solidFill>
                  <a:srgbClr val="FF0000"/>
                </a:solidFill>
                <a:latin typeface="Times New Roman" pitchFamily="18" charset="0"/>
              </a:rPr>
              <a:t>.</a:t>
            </a:r>
            <a:endParaRPr lang="en-US" sz="2800" dirty="0">
              <a:solidFill>
                <a:srgbClr val="FF0000"/>
              </a:solidFill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526242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Text Box 7"/>
          <p:cNvSpPr txBox="1">
            <a:spLocks noChangeArrowheads="1"/>
          </p:cNvSpPr>
          <p:nvPr/>
        </p:nvSpPr>
        <p:spPr bwMode="auto">
          <a:xfrm>
            <a:off x="72443" y="-10574"/>
            <a:ext cx="91440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 b="1" i="1" dirty="0">
                <a:solidFill>
                  <a:srgbClr val="0000FF"/>
                </a:solidFill>
                <a:latin typeface="Times New Roman" pitchFamily="18" charset="0"/>
              </a:rPr>
              <a:t>  </a:t>
            </a:r>
            <a:r>
              <a:rPr lang="en-US" sz="3200" b="1" i="1" u="sng" dirty="0" err="1">
                <a:latin typeface="Times New Roman" pitchFamily="18" charset="0"/>
              </a:rPr>
              <a:t>Bài</a:t>
            </a:r>
            <a:r>
              <a:rPr lang="en-US" sz="3200" b="1" i="1" u="sng" dirty="0">
                <a:latin typeface="Times New Roman" pitchFamily="18" charset="0"/>
              </a:rPr>
              <a:t> 6</a:t>
            </a:r>
            <a:r>
              <a:rPr lang="en-US" sz="3200" dirty="0">
                <a:latin typeface="Times New Roman" pitchFamily="18" charset="0"/>
              </a:rPr>
              <a:t>:</a:t>
            </a:r>
            <a:r>
              <a:rPr lang="en-US" sz="3200" dirty="0">
                <a:solidFill>
                  <a:srgbClr val="0000FF"/>
                </a:solidFill>
                <a:latin typeface="Times New Roman" pitchFamily="18" charset="0"/>
              </a:rPr>
              <a:t>                      </a:t>
            </a:r>
            <a:r>
              <a:rPr lang="en-US" sz="3200" b="1" dirty="0">
                <a:solidFill>
                  <a:srgbClr val="FF0000"/>
                </a:solidFill>
                <a:latin typeface="Times New Roman" pitchFamily="18" charset="0"/>
              </a:rPr>
              <a:t>ĐỐI XỨNG TRỤC</a:t>
            </a:r>
            <a:endParaRPr lang="en-US" sz="3200" dirty="0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12" name="Text Box 10"/>
          <p:cNvSpPr txBox="1">
            <a:spLocks noChangeArrowheads="1"/>
          </p:cNvSpPr>
          <p:nvPr/>
        </p:nvSpPr>
        <p:spPr bwMode="auto">
          <a:xfrm>
            <a:off x="498021" y="1948365"/>
            <a:ext cx="7883979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sz="2800" b="1" dirty="0">
                <a:latin typeface="Times New Roman" pitchFamily="18" charset="0"/>
              </a:rPr>
              <a:t>?4</a:t>
            </a:r>
            <a:r>
              <a:rPr lang="en-US" sz="2800" dirty="0">
                <a:latin typeface="Times New Roman" pitchFamily="18" charset="0"/>
              </a:rPr>
              <a:t>. </a:t>
            </a:r>
            <a:r>
              <a:rPr lang="en-US" sz="2800" dirty="0" err="1">
                <a:latin typeface="Times New Roman" pitchFamily="18" charset="0"/>
              </a:rPr>
              <a:t>Mỗi</a:t>
            </a:r>
            <a:r>
              <a:rPr lang="en-US" sz="2800" dirty="0">
                <a:latin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</a:rPr>
              <a:t>hình</a:t>
            </a:r>
            <a:r>
              <a:rPr lang="en-US" sz="2800" dirty="0">
                <a:latin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</a:rPr>
              <a:t>sau</a:t>
            </a:r>
            <a:r>
              <a:rPr lang="en-US" sz="2800" dirty="0">
                <a:latin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</a:rPr>
              <a:t>có</a:t>
            </a:r>
            <a:r>
              <a:rPr lang="en-US" sz="2800" dirty="0">
                <a:latin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</a:rPr>
              <a:t>bao</a:t>
            </a:r>
            <a:r>
              <a:rPr lang="en-US" sz="2800" dirty="0">
                <a:latin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</a:rPr>
              <a:t>nhiêu</a:t>
            </a:r>
            <a:r>
              <a:rPr lang="en-US" sz="2800" dirty="0">
                <a:latin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</a:rPr>
              <a:t>trục</a:t>
            </a:r>
            <a:r>
              <a:rPr lang="en-US" sz="2800" dirty="0">
                <a:latin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</a:rPr>
              <a:t>đối</a:t>
            </a:r>
            <a:r>
              <a:rPr lang="en-US" sz="2800" dirty="0">
                <a:latin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</a:rPr>
              <a:t>xứng</a:t>
            </a:r>
            <a:endParaRPr lang="en-US" sz="2800" dirty="0">
              <a:latin typeface="Times New Roman" pitchFamily="18" charset="0"/>
            </a:endParaRPr>
          </a:p>
          <a:p>
            <a:r>
              <a:rPr lang="en-US" sz="2800" dirty="0">
                <a:latin typeface="Times New Roman" pitchFamily="18" charset="0"/>
              </a:rPr>
              <a:t>    a) </a:t>
            </a:r>
            <a:r>
              <a:rPr lang="en-US" sz="2800" dirty="0" err="1">
                <a:latin typeface="Times New Roman" pitchFamily="18" charset="0"/>
              </a:rPr>
              <a:t>Chữ</a:t>
            </a:r>
            <a:r>
              <a:rPr lang="en-US" sz="2800" dirty="0">
                <a:latin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</a:rPr>
              <a:t>cái</a:t>
            </a:r>
            <a:r>
              <a:rPr lang="en-US" sz="2800" dirty="0">
                <a:latin typeface="Times New Roman" pitchFamily="18" charset="0"/>
              </a:rPr>
              <a:t> in </a:t>
            </a:r>
            <a:r>
              <a:rPr lang="en-US" sz="2800" dirty="0" err="1">
                <a:latin typeface="Times New Roman" pitchFamily="18" charset="0"/>
              </a:rPr>
              <a:t>hoa</a:t>
            </a:r>
            <a:r>
              <a:rPr lang="en-US" sz="2800" dirty="0">
                <a:latin typeface="Times New Roman" pitchFamily="18" charset="0"/>
              </a:rPr>
              <a:t> A.        </a:t>
            </a:r>
          </a:p>
          <a:p>
            <a:r>
              <a:rPr lang="en-US" sz="2800" dirty="0">
                <a:latin typeface="Times New Roman" pitchFamily="18" charset="0"/>
              </a:rPr>
              <a:t>    b) Tam </a:t>
            </a:r>
            <a:r>
              <a:rPr lang="en-US" sz="2800" dirty="0" err="1">
                <a:latin typeface="Times New Roman" pitchFamily="18" charset="0"/>
              </a:rPr>
              <a:t>giác</a:t>
            </a:r>
            <a:r>
              <a:rPr lang="en-US" sz="2800" dirty="0">
                <a:latin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</a:rPr>
              <a:t>đều</a:t>
            </a:r>
            <a:r>
              <a:rPr lang="en-US" sz="2800" dirty="0">
                <a:latin typeface="Times New Roman" pitchFamily="18" charset="0"/>
              </a:rPr>
              <a:t> ABC.</a:t>
            </a:r>
          </a:p>
          <a:p>
            <a:r>
              <a:rPr lang="en-US" sz="2800" dirty="0">
                <a:latin typeface="Times New Roman" pitchFamily="18" charset="0"/>
              </a:rPr>
              <a:t>    c) </a:t>
            </a:r>
            <a:r>
              <a:rPr lang="en-US" sz="2800" dirty="0" err="1">
                <a:latin typeface="Times New Roman" pitchFamily="18" charset="0"/>
              </a:rPr>
              <a:t>Đường</a:t>
            </a:r>
            <a:r>
              <a:rPr lang="en-US" sz="2800" dirty="0">
                <a:latin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</a:rPr>
              <a:t>tròn</a:t>
            </a:r>
            <a:r>
              <a:rPr lang="en-US" sz="2800" dirty="0">
                <a:latin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</a:rPr>
              <a:t>tâm</a:t>
            </a:r>
            <a:r>
              <a:rPr lang="en-US" sz="2800" dirty="0">
                <a:latin typeface="Times New Roman" pitchFamily="18" charset="0"/>
              </a:rPr>
              <a:t> O.</a:t>
            </a:r>
          </a:p>
        </p:txBody>
      </p:sp>
      <p:pic>
        <p:nvPicPr>
          <p:cNvPr id="18" name="Picture 1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1000" y="3924300"/>
            <a:ext cx="2590800" cy="20193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  <p:sp>
        <p:nvSpPr>
          <p:cNvPr id="19" name="AutoShape 16"/>
          <p:cNvSpPr>
            <a:spLocks noChangeArrowheads="1"/>
          </p:cNvSpPr>
          <p:nvPr/>
        </p:nvSpPr>
        <p:spPr bwMode="auto">
          <a:xfrm>
            <a:off x="3352800" y="3886200"/>
            <a:ext cx="2362200" cy="1905000"/>
          </a:xfrm>
          <a:prstGeom prst="triangle">
            <a:avLst>
              <a:gd name="adj" fmla="val 49194"/>
            </a:avLst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endParaRPr lang="en-US" sz="2000">
              <a:solidFill>
                <a:srgbClr val="0000FF"/>
              </a:solidFill>
              <a:latin typeface="VNtimes new roman" pitchFamily="34" charset="0"/>
            </a:endParaRPr>
          </a:p>
        </p:txBody>
      </p:sp>
      <p:sp>
        <p:nvSpPr>
          <p:cNvPr id="20" name="Oval 17"/>
          <p:cNvSpPr>
            <a:spLocks noChangeArrowheads="1"/>
          </p:cNvSpPr>
          <p:nvPr/>
        </p:nvSpPr>
        <p:spPr bwMode="auto">
          <a:xfrm>
            <a:off x="6739029" y="3997933"/>
            <a:ext cx="1676400" cy="1600200"/>
          </a:xfrm>
          <a:prstGeom prst="ellipse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anchor="ctr"/>
          <a:lstStyle/>
          <a:p>
            <a:r>
              <a:rPr lang="en-US" dirty="0"/>
              <a:t>   </a:t>
            </a:r>
            <a:r>
              <a:rPr lang="en-US" sz="2400" dirty="0"/>
              <a:t>O</a:t>
            </a:r>
            <a:r>
              <a:rPr lang="vi-VN" sz="2400" dirty="0"/>
              <a:t>  </a:t>
            </a:r>
            <a:endParaRPr lang="en-US" sz="2400" dirty="0"/>
          </a:p>
        </p:txBody>
      </p:sp>
      <p:sp>
        <p:nvSpPr>
          <p:cNvPr id="35" name="Oval 72"/>
          <p:cNvSpPr>
            <a:spLocks noChangeArrowheads="1"/>
          </p:cNvSpPr>
          <p:nvPr/>
        </p:nvSpPr>
        <p:spPr bwMode="auto">
          <a:xfrm>
            <a:off x="7532392" y="4776173"/>
            <a:ext cx="76200" cy="762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8" name="TextBox 37"/>
          <p:cNvSpPr txBox="1"/>
          <p:nvPr/>
        </p:nvSpPr>
        <p:spPr>
          <a:xfrm>
            <a:off x="4463143" y="3430388"/>
            <a:ext cx="36260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A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3256007" y="5907312"/>
            <a:ext cx="35779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B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5595257" y="5907313"/>
            <a:ext cx="3481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C</a:t>
            </a:r>
          </a:p>
        </p:txBody>
      </p:sp>
      <p:sp>
        <p:nvSpPr>
          <p:cNvPr id="44" name="Line 20"/>
          <p:cNvSpPr>
            <a:spLocks noChangeShapeType="1"/>
          </p:cNvSpPr>
          <p:nvPr/>
        </p:nvSpPr>
        <p:spPr bwMode="auto">
          <a:xfrm>
            <a:off x="1676400" y="3886200"/>
            <a:ext cx="0" cy="22860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45" name="Text Box 21"/>
          <p:cNvSpPr txBox="1">
            <a:spLocks noChangeArrowheads="1"/>
          </p:cNvSpPr>
          <p:nvPr/>
        </p:nvSpPr>
        <p:spPr bwMode="auto">
          <a:xfrm>
            <a:off x="1676400" y="3717925"/>
            <a:ext cx="3810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dirty="0">
                <a:solidFill>
                  <a:srgbClr val="FF0000"/>
                </a:solidFill>
                <a:latin typeface="Times New Roman" pitchFamily="18" charset="0"/>
              </a:rPr>
              <a:t>d</a:t>
            </a:r>
          </a:p>
        </p:txBody>
      </p:sp>
      <p:sp>
        <p:nvSpPr>
          <p:cNvPr id="46" name="Line 26"/>
          <p:cNvSpPr>
            <a:spLocks noChangeShapeType="1"/>
          </p:cNvSpPr>
          <p:nvPr/>
        </p:nvSpPr>
        <p:spPr bwMode="auto">
          <a:xfrm flipH="1" flipV="1">
            <a:off x="3200400" y="4267200"/>
            <a:ext cx="3048000" cy="18288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48" name="Line 25"/>
          <p:cNvSpPr>
            <a:spLocks noChangeShapeType="1"/>
          </p:cNvSpPr>
          <p:nvPr/>
        </p:nvSpPr>
        <p:spPr bwMode="auto">
          <a:xfrm flipV="1">
            <a:off x="2971800" y="4267200"/>
            <a:ext cx="2819400" cy="17526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50" name="Line 24"/>
          <p:cNvSpPr>
            <a:spLocks noChangeShapeType="1"/>
          </p:cNvSpPr>
          <p:nvPr/>
        </p:nvSpPr>
        <p:spPr bwMode="auto">
          <a:xfrm flipH="1">
            <a:off x="4495800" y="3429000"/>
            <a:ext cx="38100" cy="28194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52" name="Text Box 30"/>
          <p:cNvSpPr txBox="1">
            <a:spLocks noChangeArrowheads="1"/>
          </p:cNvSpPr>
          <p:nvPr/>
        </p:nvSpPr>
        <p:spPr bwMode="auto">
          <a:xfrm>
            <a:off x="3352800" y="3870325"/>
            <a:ext cx="6858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dirty="0">
                <a:solidFill>
                  <a:srgbClr val="FF0000"/>
                </a:solidFill>
                <a:latin typeface="Times New Roman" pitchFamily="18" charset="0"/>
              </a:rPr>
              <a:t>d</a:t>
            </a:r>
            <a:r>
              <a:rPr lang="en-US" sz="2400" baseline="-25000" dirty="0">
                <a:solidFill>
                  <a:srgbClr val="FF0000"/>
                </a:solidFill>
                <a:latin typeface="Times New Roman" pitchFamily="18" charset="0"/>
              </a:rPr>
              <a:t>2</a:t>
            </a:r>
            <a:endParaRPr lang="en-US" sz="2400" dirty="0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53" name="Text Box 30"/>
          <p:cNvSpPr txBox="1">
            <a:spLocks noChangeArrowheads="1"/>
          </p:cNvSpPr>
          <p:nvPr/>
        </p:nvSpPr>
        <p:spPr bwMode="auto">
          <a:xfrm>
            <a:off x="4495800" y="4175125"/>
            <a:ext cx="6858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dirty="0">
                <a:solidFill>
                  <a:srgbClr val="FF0000"/>
                </a:solidFill>
                <a:latin typeface="Times New Roman" pitchFamily="18" charset="0"/>
              </a:rPr>
              <a:t>d</a:t>
            </a:r>
            <a:r>
              <a:rPr lang="en-US" sz="2400" baseline="-25000" dirty="0">
                <a:solidFill>
                  <a:srgbClr val="FF0000"/>
                </a:solidFill>
                <a:latin typeface="Times New Roman" pitchFamily="18" charset="0"/>
              </a:rPr>
              <a:t>1</a:t>
            </a:r>
            <a:endParaRPr lang="en-US" sz="2400" dirty="0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54" name="Text Box 30"/>
          <p:cNvSpPr txBox="1">
            <a:spLocks noChangeArrowheads="1"/>
          </p:cNvSpPr>
          <p:nvPr/>
        </p:nvSpPr>
        <p:spPr bwMode="auto">
          <a:xfrm>
            <a:off x="5410200" y="4479925"/>
            <a:ext cx="6858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dirty="0">
                <a:solidFill>
                  <a:srgbClr val="FF0000"/>
                </a:solidFill>
                <a:latin typeface="Times New Roman" pitchFamily="18" charset="0"/>
              </a:rPr>
              <a:t>d</a:t>
            </a:r>
            <a:r>
              <a:rPr lang="en-US" sz="2400" baseline="-25000" dirty="0">
                <a:solidFill>
                  <a:srgbClr val="FF0000"/>
                </a:solidFill>
                <a:latin typeface="Times New Roman" pitchFamily="18" charset="0"/>
              </a:rPr>
              <a:t>3</a:t>
            </a:r>
            <a:endParaRPr lang="en-US" sz="2400" dirty="0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55" name="Line 39"/>
          <p:cNvSpPr>
            <a:spLocks noChangeShapeType="1"/>
          </p:cNvSpPr>
          <p:nvPr/>
        </p:nvSpPr>
        <p:spPr bwMode="auto">
          <a:xfrm>
            <a:off x="6718557" y="3821484"/>
            <a:ext cx="1828800" cy="21336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56" name="Line 36"/>
          <p:cNvSpPr>
            <a:spLocks noChangeShapeType="1"/>
          </p:cNvSpPr>
          <p:nvPr/>
        </p:nvSpPr>
        <p:spPr bwMode="auto">
          <a:xfrm>
            <a:off x="7577229" y="3487092"/>
            <a:ext cx="0" cy="25908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57" name="Line 38"/>
          <p:cNvSpPr>
            <a:spLocks noChangeShapeType="1"/>
          </p:cNvSpPr>
          <p:nvPr/>
        </p:nvSpPr>
        <p:spPr bwMode="auto">
          <a:xfrm flipV="1">
            <a:off x="6413757" y="3942493"/>
            <a:ext cx="2438400" cy="16764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59" name="Text Box 30"/>
          <p:cNvSpPr txBox="1">
            <a:spLocks noChangeArrowheads="1"/>
          </p:cNvSpPr>
          <p:nvPr/>
        </p:nvSpPr>
        <p:spPr bwMode="auto">
          <a:xfrm>
            <a:off x="6362700" y="3409488"/>
            <a:ext cx="6858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dirty="0">
                <a:solidFill>
                  <a:srgbClr val="FF0000"/>
                </a:solidFill>
                <a:latin typeface="Times New Roman" pitchFamily="18" charset="0"/>
              </a:rPr>
              <a:t>d</a:t>
            </a:r>
            <a:r>
              <a:rPr lang="en-US" sz="2400" baseline="-25000" dirty="0">
                <a:solidFill>
                  <a:srgbClr val="FF0000"/>
                </a:solidFill>
                <a:latin typeface="Times New Roman" pitchFamily="18" charset="0"/>
              </a:rPr>
              <a:t>1</a:t>
            </a:r>
            <a:endParaRPr lang="en-US" sz="2400" dirty="0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60" name="Text Box 30"/>
          <p:cNvSpPr txBox="1">
            <a:spLocks noChangeArrowheads="1"/>
          </p:cNvSpPr>
          <p:nvPr/>
        </p:nvSpPr>
        <p:spPr bwMode="auto">
          <a:xfrm>
            <a:off x="7500257" y="3256260"/>
            <a:ext cx="6858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dirty="0">
                <a:solidFill>
                  <a:srgbClr val="FF0000"/>
                </a:solidFill>
                <a:latin typeface="Times New Roman" pitchFamily="18" charset="0"/>
              </a:rPr>
              <a:t>d</a:t>
            </a:r>
            <a:r>
              <a:rPr lang="en-US" sz="2400" baseline="-25000" dirty="0">
                <a:solidFill>
                  <a:srgbClr val="FF0000"/>
                </a:solidFill>
                <a:latin typeface="Times New Roman" pitchFamily="18" charset="0"/>
              </a:rPr>
              <a:t>3</a:t>
            </a:r>
            <a:endParaRPr lang="en-US" sz="2400" dirty="0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61" name="Text Box 30"/>
          <p:cNvSpPr txBox="1">
            <a:spLocks noChangeArrowheads="1"/>
          </p:cNvSpPr>
          <p:nvPr/>
        </p:nvSpPr>
        <p:spPr bwMode="auto">
          <a:xfrm>
            <a:off x="8382000" y="4046764"/>
            <a:ext cx="6858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dirty="0">
                <a:solidFill>
                  <a:srgbClr val="FF0000"/>
                </a:solidFill>
                <a:latin typeface="Times New Roman" pitchFamily="18" charset="0"/>
              </a:rPr>
              <a:t>d</a:t>
            </a:r>
            <a:r>
              <a:rPr lang="en-US" sz="2400" baseline="-25000" dirty="0">
                <a:solidFill>
                  <a:srgbClr val="FF0000"/>
                </a:solidFill>
                <a:latin typeface="Times New Roman" pitchFamily="18" charset="0"/>
              </a:rPr>
              <a:t>2</a:t>
            </a:r>
            <a:endParaRPr lang="en-US" sz="2400" dirty="0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62" name="Text Box 30"/>
          <p:cNvSpPr txBox="1">
            <a:spLocks noChangeArrowheads="1"/>
          </p:cNvSpPr>
          <p:nvPr/>
        </p:nvSpPr>
        <p:spPr bwMode="auto">
          <a:xfrm>
            <a:off x="8109857" y="3363575"/>
            <a:ext cx="6858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dirty="0" err="1">
                <a:solidFill>
                  <a:srgbClr val="FF0000"/>
                </a:solidFill>
                <a:latin typeface="Times New Roman" pitchFamily="18" charset="0"/>
              </a:rPr>
              <a:t>d</a:t>
            </a:r>
            <a:r>
              <a:rPr lang="en-US" sz="2400" baseline="-25000" dirty="0" err="1">
                <a:solidFill>
                  <a:srgbClr val="FF0000"/>
                </a:solidFill>
                <a:latin typeface="Times New Roman" pitchFamily="18" charset="0"/>
              </a:rPr>
              <a:t>n</a:t>
            </a:r>
            <a:endParaRPr lang="en-US" sz="2400" dirty="0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63" name="Text Box 46"/>
          <p:cNvSpPr txBox="1">
            <a:spLocks noChangeArrowheads="1"/>
          </p:cNvSpPr>
          <p:nvPr/>
        </p:nvSpPr>
        <p:spPr bwMode="auto">
          <a:xfrm>
            <a:off x="152401" y="6264275"/>
            <a:ext cx="3047997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dirty="0">
                <a:latin typeface="Times New Roman" pitchFamily="18" charset="0"/>
              </a:rPr>
              <a:t>  </a:t>
            </a:r>
            <a:r>
              <a:rPr lang="en-US" sz="2400" dirty="0" err="1">
                <a:latin typeface="Times New Roman" pitchFamily="18" charset="0"/>
              </a:rPr>
              <a:t>Có</a:t>
            </a:r>
            <a:r>
              <a:rPr lang="en-US" sz="2400" dirty="0">
                <a:latin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</a:rPr>
              <a:t>một</a:t>
            </a:r>
            <a:r>
              <a:rPr lang="en-US" sz="2400" dirty="0">
                <a:latin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</a:rPr>
              <a:t>trục</a:t>
            </a:r>
            <a:r>
              <a:rPr lang="en-US" sz="2400" dirty="0">
                <a:latin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</a:rPr>
              <a:t>đối</a:t>
            </a:r>
            <a:r>
              <a:rPr lang="en-US" sz="2400" dirty="0">
                <a:latin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</a:rPr>
              <a:t>xứng</a:t>
            </a:r>
            <a:endParaRPr lang="en-US" sz="2400" dirty="0">
              <a:latin typeface="Times New Roman" pitchFamily="18" charset="0"/>
            </a:endParaRPr>
          </a:p>
        </p:txBody>
      </p:sp>
      <p:sp>
        <p:nvSpPr>
          <p:cNvPr id="64" name="Text Box 47"/>
          <p:cNvSpPr txBox="1">
            <a:spLocks noChangeArrowheads="1"/>
          </p:cNvSpPr>
          <p:nvPr/>
        </p:nvSpPr>
        <p:spPr bwMode="auto">
          <a:xfrm>
            <a:off x="3200400" y="6248400"/>
            <a:ext cx="31242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dirty="0">
                <a:latin typeface="Times New Roman" pitchFamily="18" charset="0"/>
              </a:rPr>
              <a:t>   </a:t>
            </a:r>
            <a:r>
              <a:rPr lang="en-US" sz="2400" dirty="0" err="1">
                <a:latin typeface="Times New Roman" pitchFamily="18" charset="0"/>
              </a:rPr>
              <a:t>Có</a:t>
            </a:r>
            <a:r>
              <a:rPr lang="en-US" sz="2400" dirty="0">
                <a:latin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</a:rPr>
              <a:t>ba</a:t>
            </a:r>
            <a:r>
              <a:rPr lang="en-US" sz="2400" dirty="0">
                <a:latin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</a:rPr>
              <a:t>trục</a:t>
            </a:r>
            <a:r>
              <a:rPr lang="en-US" sz="2400" dirty="0">
                <a:latin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</a:rPr>
              <a:t>đối</a:t>
            </a:r>
            <a:r>
              <a:rPr lang="en-US" sz="2400" dirty="0">
                <a:latin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</a:rPr>
              <a:t>xứng</a:t>
            </a:r>
            <a:endParaRPr lang="en-US" sz="2400" dirty="0">
              <a:latin typeface="Times New Roman" pitchFamily="18" charset="0"/>
            </a:endParaRPr>
          </a:p>
        </p:txBody>
      </p:sp>
      <p:sp>
        <p:nvSpPr>
          <p:cNvPr id="65" name="Text Box 48"/>
          <p:cNvSpPr txBox="1">
            <a:spLocks noChangeArrowheads="1"/>
          </p:cNvSpPr>
          <p:nvPr/>
        </p:nvSpPr>
        <p:spPr bwMode="auto">
          <a:xfrm>
            <a:off x="6232849" y="6259198"/>
            <a:ext cx="3124199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dirty="0" err="1">
                <a:latin typeface="Times New Roman" pitchFamily="18" charset="0"/>
              </a:rPr>
              <a:t>Có</a:t>
            </a:r>
            <a:r>
              <a:rPr lang="en-US" sz="2400" dirty="0">
                <a:latin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</a:rPr>
              <a:t>vô</a:t>
            </a:r>
            <a:r>
              <a:rPr lang="en-US" sz="2400" dirty="0">
                <a:latin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</a:rPr>
              <a:t>số</a:t>
            </a:r>
            <a:r>
              <a:rPr lang="en-US" sz="2400" dirty="0">
                <a:latin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</a:rPr>
              <a:t>trục</a:t>
            </a:r>
            <a:r>
              <a:rPr lang="en-US" sz="2400" dirty="0">
                <a:latin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</a:rPr>
              <a:t>đối</a:t>
            </a:r>
            <a:r>
              <a:rPr lang="en-US" sz="2400" dirty="0">
                <a:latin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</a:rPr>
              <a:t>xứng</a:t>
            </a:r>
            <a:endParaRPr lang="en-US" sz="2400" dirty="0">
              <a:latin typeface="Times New Roman" pitchFamily="18" charset="0"/>
            </a:endParaRPr>
          </a:p>
        </p:txBody>
      </p:sp>
      <p:sp>
        <p:nvSpPr>
          <p:cNvPr id="34" name="Line 38"/>
          <p:cNvSpPr>
            <a:spLocks noChangeShapeType="1"/>
          </p:cNvSpPr>
          <p:nvPr/>
        </p:nvSpPr>
        <p:spPr bwMode="auto">
          <a:xfrm flipV="1">
            <a:off x="6934200" y="3750347"/>
            <a:ext cx="1251857" cy="2127851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 dirty="0"/>
          </a:p>
        </p:txBody>
      </p:sp>
      <p:sp>
        <p:nvSpPr>
          <p:cNvPr id="33" name="Text Box 8">
            <a:extLst>
              <a:ext uri="{FF2B5EF4-FFF2-40B4-BE49-F238E27FC236}">
                <a16:creationId xmlns="" xmlns:a16="http://schemas.microsoft.com/office/drawing/2014/main" id="{626CEA92-37BC-42D8-8250-3358CE46914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81" y="1430695"/>
            <a:ext cx="7957974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457200" indent="-457200">
              <a:spcBef>
                <a:spcPct val="50000"/>
              </a:spcBef>
              <a:buFont typeface="+mj-lt"/>
              <a:buAutoNum type="arabicPeriod" startAt="3"/>
            </a:pPr>
            <a:r>
              <a:rPr lang="en-US" sz="2800" b="1" u="sng" dirty="0" err="1">
                <a:solidFill>
                  <a:srgbClr val="FF0000"/>
                </a:solidFill>
                <a:latin typeface="Times New Roman" pitchFamily="18" charset="0"/>
              </a:rPr>
              <a:t>Hình</a:t>
            </a:r>
            <a:r>
              <a:rPr lang="en-US" sz="2800" b="1" u="sng" dirty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2800" b="1" u="sng" dirty="0" err="1">
                <a:solidFill>
                  <a:srgbClr val="FF0000"/>
                </a:solidFill>
                <a:latin typeface="Times New Roman" pitchFamily="18" charset="0"/>
              </a:rPr>
              <a:t>có</a:t>
            </a:r>
            <a:r>
              <a:rPr lang="en-US" sz="2800" b="1" u="sng" dirty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2800" b="1" u="sng" dirty="0" err="1">
                <a:solidFill>
                  <a:srgbClr val="FF0000"/>
                </a:solidFill>
                <a:latin typeface="Times New Roman" pitchFamily="18" charset="0"/>
              </a:rPr>
              <a:t>trục</a:t>
            </a:r>
            <a:r>
              <a:rPr lang="en-US" sz="2800" b="1" u="sng" dirty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2800" b="1" u="sng" dirty="0" err="1">
                <a:solidFill>
                  <a:srgbClr val="FF0000"/>
                </a:solidFill>
                <a:latin typeface="Times New Roman" pitchFamily="18" charset="0"/>
              </a:rPr>
              <a:t>đối</a:t>
            </a:r>
            <a:r>
              <a:rPr lang="en-US" sz="2800" b="1" u="sng" dirty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2800" b="1" u="sng" dirty="0" err="1">
                <a:solidFill>
                  <a:srgbClr val="FF0000"/>
                </a:solidFill>
                <a:latin typeface="Times New Roman" pitchFamily="18" charset="0"/>
              </a:rPr>
              <a:t>xứng</a:t>
            </a:r>
            <a:r>
              <a:rPr lang="en-US" sz="2800" b="1" u="sng" dirty="0">
                <a:solidFill>
                  <a:srgbClr val="FF0000"/>
                </a:solidFill>
                <a:latin typeface="Times New Roman" pitchFamily="18" charset="0"/>
              </a:rPr>
              <a:t>.</a:t>
            </a:r>
            <a:endParaRPr lang="en-US" sz="2800" dirty="0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36" name="Text Box 8">
            <a:extLst>
              <a:ext uri="{FF2B5EF4-FFF2-40B4-BE49-F238E27FC236}">
                <a16:creationId xmlns="" xmlns:a16="http://schemas.microsoft.com/office/drawing/2014/main" id="{66265273-BD6E-48AF-A367-E6FC0CE9E72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20311" y="994665"/>
            <a:ext cx="797090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514350" indent="-514350">
              <a:spcBef>
                <a:spcPct val="50000"/>
              </a:spcBef>
              <a:buFont typeface="+mj-lt"/>
              <a:buAutoNum type="arabicPeriod" startAt="2"/>
            </a:pPr>
            <a:r>
              <a:rPr lang="en-US" sz="2800" b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Hai </a:t>
            </a:r>
            <a:r>
              <a:rPr lang="en-US" sz="2800" b="1" u="sng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2800" b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u="sng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đối</a:t>
            </a:r>
            <a:r>
              <a:rPr lang="en-US" sz="2800" b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u="sng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xứng</a:t>
            </a:r>
            <a:r>
              <a:rPr lang="en-US" sz="2800" b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qua </a:t>
            </a:r>
            <a:r>
              <a:rPr lang="en-US" sz="2800" b="1" u="sng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2800" b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u="sng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đường</a:t>
            </a:r>
            <a:r>
              <a:rPr lang="en-US" sz="2800" b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u="sng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thẳng</a:t>
            </a:r>
            <a:r>
              <a:rPr lang="en-US" sz="2800" b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8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7" name="Text Box 10">
            <a:extLst>
              <a:ext uri="{FF2B5EF4-FFF2-40B4-BE49-F238E27FC236}">
                <a16:creationId xmlns="" xmlns:a16="http://schemas.microsoft.com/office/drawing/2014/main" id="{CF208D0C-A171-4465-A571-15C26F3F12A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5822" y="545481"/>
            <a:ext cx="7854421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514350" indent="-514350">
              <a:spcBef>
                <a:spcPct val="50000"/>
              </a:spcBef>
              <a:buFont typeface="+mj-lt"/>
              <a:buAutoNum type="arabicPeriod"/>
            </a:pPr>
            <a:r>
              <a:rPr lang="en-US" sz="2800" b="1" u="sng" dirty="0">
                <a:solidFill>
                  <a:srgbClr val="FF0000"/>
                </a:solidFill>
                <a:latin typeface="Times New Roman" pitchFamily="18" charset="0"/>
              </a:rPr>
              <a:t>Hai </a:t>
            </a:r>
            <a:r>
              <a:rPr lang="en-US" sz="2800" b="1" u="sng" dirty="0" err="1">
                <a:solidFill>
                  <a:srgbClr val="FF0000"/>
                </a:solidFill>
                <a:latin typeface="Times New Roman" pitchFamily="18" charset="0"/>
              </a:rPr>
              <a:t>điểm</a:t>
            </a:r>
            <a:r>
              <a:rPr lang="en-US" sz="2800" b="1" u="sng" dirty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2800" b="1" u="sng" dirty="0" err="1">
                <a:solidFill>
                  <a:srgbClr val="FF0000"/>
                </a:solidFill>
                <a:latin typeface="Times New Roman" pitchFamily="18" charset="0"/>
              </a:rPr>
              <a:t>đối</a:t>
            </a:r>
            <a:r>
              <a:rPr lang="en-US" sz="2800" b="1" u="sng" dirty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2800" b="1" u="sng" dirty="0" err="1">
                <a:solidFill>
                  <a:srgbClr val="FF0000"/>
                </a:solidFill>
                <a:latin typeface="Times New Roman" pitchFamily="18" charset="0"/>
              </a:rPr>
              <a:t>xứng</a:t>
            </a:r>
            <a:r>
              <a:rPr lang="en-US" sz="2800" b="1" u="sng" dirty="0">
                <a:solidFill>
                  <a:srgbClr val="FF0000"/>
                </a:solidFill>
                <a:latin typeface="Times New Roman" pitchFamily="18" charset="0"/>
              </a:rPr>
              <a:t> qua </a:t>
            </a:r>
            <a:r>
              <a:rPr lang="en-US" sz="2800" b="1" u="sng" dirty="0" err="1">
                <a:solidFill>
                  <a:srgbClr val="FF0000"/>
                </a:solidFill>
                <a:latin typeface="Times New Roman" pitchFamily="18" charset="0"/>
              </a:rPr>
              <a:t>một</a:t>
            </a:r>
            <a:r>
              <a:rPr lang="en-US" sz="2800" b="1" u="sng" dirty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2800" b="1" u="sng" dirty="0" err="1">
                <a:solidFill>
                  <a:srgbClr val="FF0000"/>
                </a:solidFill>
                <a:latin typeface="Times New Roman" pitchFamily="18" charset="0"/>
              </a:rPr>
              <a:t>đường</a:t>
            </a:r>
            <a:r>
              <a:rPr lang="en-US" sz="2800" b="1" u="sng" dirty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2800" b="1" u="sng" dirty="0" err="1">
                <a:solidFill>
                  <a:srgbClr val="FF0000"/>
                </a:solidFill>
                <a:latin typeface="Times New Roman" pitchFamily="18" charset="0"/>
              </a:rPr>
              <a:t>thẳng</a:t>
            </a:r>
            <a:r>
              <a:rPr lang="en-US" sz="2800" b="1" u="sng" dirty="0">
                <a:solidFill>
                  <a:srgbClr val="FF0000"/>
                </a:solidFill>
                <a:latin typeface="Times New Roman" pitchFamily="18" charset="0"/>
              </a:rPr>
              <a:t>.</a:t>
            </a:r>
            <a:endParaRPr lang="en-US" sz="2800" dirty="0">
              <a:solidFill>
                <a:srgbClr val="FF0000"/>
              </a:solidFill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275500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6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4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5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8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9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9" grpId="0" animBg="1"/>
      <p:bldP spid="20" grpId="0" animBg="1"/>
      <p:bldP spid="35" grpId="0" animBg="1"/>
      <p:bldP spid="38" grpId="0"/>
      <p:bldP spid="39" grpId="0"/>
      <p:bldP spid="40" grpId="0"/>
      <p:bldP spid="44" grpId="0" animBg="1"/>
      <p:bldP spid="45" grpId="0"/>
      <p:bldP spid="46" grpId="0" animBg="1"/>
      <p:bldP spid="48" grpId="0" animBg="1"/>
      <p:bldP spid="50" grpId="0" animBg="1"/>
      <p:bldP spid="52" grpId="0"/>
      <p:bldP spid="53" grpId="0"/>
      <p:bldP spid="54" grpId="0"/>
      <p:bldP spid="55" grpId="0" animBg="1"/>
      <p:bldP spid="56" grpId="0" animBg="1"/>
      <p:bldP spid="57" grpId="0" animBg="1"/>
      <p:bldP spid="59" grpId="0"/>
      <p:bldP spid="60" grpId="0"/>
      <p:bldP spid="61" grpId="0"/>
      <p:bldP spid="62" grpId="0"/>
      <p:bldP spid="63" grpId="0"/>
      <p:bldP spid="64" grpId="0"/>
      <p:bldP spid="65" grpId="0"/>
      <p:bldP spid="3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>
            <a:spLocks noChangeArrowheads="1"/>
          </p:cNvSpPr>
          <p:nvPr/>
        </p:nvSpPr>
        <p:spPr bwMode="auto">
          <a:xfrm>
            <a:off x="0" y="522154"/>
            <a:ext cx="5334000" cy="6312518"/>
          </a:xfrm>
          <a:prstGeom prst="rect">
            <a:avLst/>
          </a:prstGeom>
          <a:solidFill>
            <a:srgbClr val="CCFF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" name="Rectangle 6">
            <a:hlinkClick r:id="rId2"/>
          </p:cNvPr>
          <p:cNvSpPr>
            <a:spLocks noChangeArrowheads="1"/>
          </p:cNvSpPr>
          <p:nvPr/>
        </p:nvSpPr>
        <p:spPr bwMode="auto">
          <a:xfrm>
            <a:off x="5331941" y="545481"/>
            <a:ext cx="3810000" cy="6312518"/>
          </a:xfrm>
          <a:prstGeom prst="rect">
            <a:avLst/>
          </a:prstGeom>
          <a:ln w="9525"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endParaRPr lang="en-US" b="1">
              <a:latin typeface="Times New Roman" pitchFamily="18" charset="0"/>
            </a:endParaRPr>
          </a:p>
        </p:txBody>
      </p:sp>
      <p:sp>
        <p:nvSpPr>
          <p:cNvPr id="47" name="Text Box 7"/>
          <p:cNvSpPr txBox="1">
            <a:spLocks noChangeArrowheads="1"/>
          </p:cNvSpPr>
          <p:nvPr/>
        </p:nvSpPr>
        <p:spPr bwMode="auto">
          <a:xfrm>
            <a:off x="-17610" y="-11548"/>
            <a:ext cx="91440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 b="1" i="1" dirty="0">
                <a:solidFill>
                  <a:srgbClr val="0000FF"/>
                </a:solidFill>
                <a:latin typeface="Times New Roman" pitchFamily="18" charset="0"/>
              </a:rPr>
              <a:t>  </a:t>
            </a:r>
            <a:r>
              <a:rPr lang="en-US" sz="3200" b="1" i="1" u="sng" dirty="0" err="1">
                <a:latin typeface="Times New Roman" pitchFamily="18" charset="0"/>
              </a:rPr>
              <a:t>Bài</a:t>
            </a:r>
            <a:r>
              <a:rPr lang="en-US" sz="3200" b="1" i="1" u="sng" dirty="0">
                <a:latin typeface="Times New Roman" pitchFamily="18" charset="0"/>
              </a:rPr>
              <a:t> 6</a:t>
            </a:r>
            <a:r>
              <a:rPr lang="en-US" sz="3200" dirty="0">
                <a:latin typeface="Times New Roman" pitchFamily="18" charset="0"/>
              </a:rPr>
              <a:t>:</a:t>
            </a:r>
            <a:r>
              <a:rPr lang="en-US" sz="3200" dirty="0">
                <a:solidFill>
                  <a:srgbClr val="0000FF"/>
                </a:solidFill>
                <a:latin typeface="Times New Roman" pitchFamily="18" charset="0"/>
              </a:rPr>
              <a:t>                      </a:t>
            </a:r>
            <a:r>
              <a:rPr lang="en-US" sz="3200" b="1" dirty="0">
                <a:solidFill>
                  <a:srgbClr val="FF0000"/>
                </a:solidFill>
                <a:latin typeface="Times New Roman" pitchFamily="18" charset="0"/>
              </a:rPr>
              <a:t>ĐỐI XỨNG TRỤC</a:t>
            </a:r>
            <a:endParaRPr lang="en-US" sz="3200" dirty="0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12" name="AutoShape 38"/>
          <p:cNvSpPr>
            <a:spLocks noChangeArrowheads="1"/>
          </p:cNvSpPr>
          <p:nvPr/>
        </p:nvSpPr>
        <p:spPr bwMode="auto">
          <a:xfrm rot="10800000">
            <a:off x="5486400" y="1447800"/>
            <a:ext cx="3429000" cy="1143000"/>
          </a:xfrm>
          <a:custGeom>
            <a:avLst/>
            <a:gdLst>
              <a:gd name="G0" fmla="+- 5400 0 0"/>
              <a:gd name="G1" fmla="+- 21600 0 5400"/>
              <a:gd name="G2" fmla="*/ 5400 1 2"/>
              <a:gd name="G3" fmla="+- 21600 0 G2"/>
              <a:gd name="G4" fmla="+/ 5400 21600 2"/>
              <a:gd name="G5" fmla="+/ G1 0 2"/>
              <a:gd name="G6" fmla="*/ 21600 21600 5400"/>
              <a:gd name="G7" fmla="*/ G6 1 2"/>
              <a:gd name="G8" fmla="+- 21600 0 G7"/>
              <a:gd name="G9" fmla="*/ 21600 1 2"/>
              <a:gd name="G10" fmla="+- 5400 0 G9"/>
              <a:gd name="G11" fmla="?: G10 G8 0"/>
              <a:gd name="G12" fmla="?: G10 G7 21600"/>
              <a:gd name="T0" fmla="*/ 18900 w 21600"/>
              <a:gd name="T1" fmla="*/ 10800 h 21600"/>
              <a:gd name="T2" fmla="*/ 10800 w 21600"/>
              <a:gd name="T3" fmla="*/ 21600 h 21600"/>
              <a:gd name="T4" fmla="*/ 2700 w 21600"/>
              <a:gd name="T5" fmla="*/ 10800 h 21600"/>
              <a:gd name="T6" fmla="*/ 10800 w 21600"/>
              <a:gd name="T7" fmla="*/ 0 h 21600"/>
              <a:gd name="T8" fmla="*/ 4500 w 21600"/>
              <a:gd name="T9" fmla="*/ 4500 h 21600"/>
              <a:gd name="T10" fmla="*/ 17100 w 21600"/>
              <a:gd name="T11" fmla="*/ 171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>
                <a:moveTo>
                  <a:pt x="0" y="0"/>
                </a:moveTo>
                <a:lnTo>
                  <a:pt x="5400" y="21600"/>
                </a:lnTo>
                <a:lnTo>
                  <a:pt x="16200" y="21600"/>
                </a:lnTo>
                <a:lnTo>
                  <a:pt x="21600" y="0"/>
                </a:lnTo>
                <a:close/>
              </a:path>
            </a:pathLst>
          </a:cu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anchor="ctr"/>
          <a:lstStyle/>
          <a:p>
            <a:endParaRPr lang="en-US"/>
          </a:p>
        </p:txBody>
      </p:sp>
      <p:sp>
        <p:nvSpPr>
          <p:cNvPr id="13" name="Text Box 45"/>
          <p:cNvSpPr txBox="1">
            <a:spLocks noChangeArrowheads="1"/>
          </p:cNvSpPr>
          <p:nvPr/>
        </p:nvSpPr>
        <p:spPr bwMode="auto">
          <a:xfrm>
            <a:off x="6096000" y="914400"/>
            <a:ext cx="3810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2400" dirty="0"/>
              <a:t>A</a:t>
            </a:r>
          </a:p>
        </p:txBody>
      </p:sp>
      <p:sp>
        <p:nvSpPr>
          <p:cNvPr id="14" name="Text Box 44"/>
          <p:cNvSpPr txBox="1">
            <a:spLocks noChangeArrowheads="1"/>
          </p:cNvSpPr>
          <p:nvPr/>
        </p:nvSpPr>
        <p:spPr bwMode="auto">
          <a:xfrm>
            <a:off x="7848600" y="914400"/>
            <a:ext cx="3810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2400" dirty="0"/>
              <a:t>B</a:t>
            </a:r>
          </a:p>
        </p:txBody>
      </p:sp>
      <p:sp>
        <p:nvSpPr>
          <p:cNvPr id="15" name="Text Box 47"/>
          <p:cNvSpPr txBox="1">
            <a:spLocks noChangeArrowheads="1"/>
          </p:cNvSpPr>
          <p:nvPr/>
        </p:nvSpPr>
        <p:spPr bwMode="auto">
          <a:xfrm>
            <a:off x="8610600" y="2605087"/>
            <a:ext cx="3810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2400" dirty="0"/>
              <a:t>C</a:t>
            </a:r>
          </a:p>
        </p:txBody>
      </p:sp>
      <p:sp>
        <p:nvSpPr>
          <p:cNvPr id="16" name="Text Box 49"/>
          <p:cNvSpPr txBox="1">
            <a:spLocks noChangeArrowheads="1"/>
          </p:cNvSpPr>
          <p:nvPr/>
        </p:nvSpPr>
        <p:spPr bwMode="auto">
          <a:xfrm>
            <a:off x="5334000" y="2590800"/>
            <a:ext cx="3810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2400" dirty="0"/>
              <a:t>D</a:t>
            </a:r>
          </a:p>
        </p:txBody>
      </p:sp>
      <p:sp>
        <p:nvSpPr>
          <p:cNvPr id="17" name="Line 39"/>
          <p:cNvSpPr>
            <a:spLocks noChangeShapeType="1"/>
          </p:cNvSpPr>
          <p:nvPr/>
        </p:nvSpPr>
        <p:spPr bwMode="auto">
          <a:xfrm>
            <a:off x="7162800" y="914400"/>
            <a:ext cx="0" cy="2057400"/>
          </a:xfrm>
          <a:prstGeom prst="line">
            <a:avLst/>
          </a:prstGeom>
          <a:ln>
            <a:headEnd/>
            <a:tailEnd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/>
          <a:lstStyle/>
          <a:p>
            <a:endParaRPr lang="en-US"/>
          </a:p>
        </p:txBody>
      </p:sp>
      <p:sp>
        <p:nvSpPr>
          <p:cNvPr id="18" name="Line 40"/>
          <p:cNvSpPr>
            <a:spLocks noChangeShapeType="1"/>
          </p:cNvSpPr>
          <p:nvPr/>
        </p:nvSpPr>
        <p:spPr bwMode="auto">
          <a:xfrm>
            <a:off x="6781800" y="1376064"/>
            <a:ext cx="0" cy="147935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9" name="Line 40"/>
          <p:cNvSpPr>
            <a:spLocks noChangeShapeType="1"/>
          </p:cNvSpPr>
          <p:nvPr/>
        </p:nvSpPr>
        <p:spPr bwMode="auto">
          <a:xfrm>
            <a:off x="7620000" y="1371600"/>
            <a:ext cx="0" cy="147935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1" name="Line 40"/>
          <p:cNvSpPr>
            <a:spLocks noChangeShapeType="1"/>
          </p:cNvSpPr>
          <p:nvPr/>
        </p:nvSpPr>
        <p:spPr bwMode="auto">
          <a:xfrm>
            <a:off x="6477000" y="2514600"/>
            <a:ext cx="0" cy="147935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2" name="Line 40"/>
          <p:cNvSpPr>
            <a:spLocks noChangeShapeType="1"/>
          </p:cNvSpPr>
          <p:nvPr/>
        </p:nvSpPr>
        <p:spPr bwMode="auto">
          <a:xfrm>
            <a:off x="6553200" y="2519065"/>
            <a:ext cx="0" cy="147935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3" name="Line 40"/>
          <p:cNvSpPr>
            <a:spLocks noChangeShapeType="1"/>
          </p:cNvSpPr>
          <p:nvPr/>
        </p:nvSpPr>
        <p:spPr bwMode="auto">
          <a:xfrm>
            <a:off x="7696200" y="2514600"/>
            <a:ext cx="0" cy="147935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5" name="Line 40"/>
          <p:cNvSpPr>
            <a:spLocks noChangeShapeType="1"/>
          </p:cNvSpPr>
          <p:nvPr/>
        </p:nvSpPr>
        <p:spPr bwMode="auto">
          <a:xfrm>
            <a:off x="7772400" y="2514600"/>
            <a:ext cx="0" cy="147935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7" name="Text Box 46"/>
          <p:cNvSpPr txBox="1">
            <a:spLocks noChangeArrowheads="1"/>
          </p:cNvSpPr>
          <p:nvPr/>
        </p:nvSpPr>
        <p:spPr bwMode="auto">
          <a:xfrm>
            <a:off x="6858000" y="990600"/>
            <a:ext cx="3810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2400" dirty="0"/>
              <a:t>H</a:t>
            </a:r>
          </a:p>
        </p:txBody>
      </p:sp>
      <p:sp>
        <p:nvSpPr>
          <p:cNvPr id="28" name="Text Box 46"/>
          <p:cNvSpPr txBox="1">
            <a:spLocks noChangeArrowheads="1"/>
          </p:cNvSpPr>
          <p:nvPr/>
        </p:nvSpPr>
        <p:spPr bwMode="auto">
          <a:xfrm>
            <a:off x="6781800" y="2605087"/>
            <a:ext cx="3810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2400" dirty="0"/>
              <a:t>K</a:t>
            </a:r>
          </a:p>
        </p:txBody>
      </p:sp>
      <p:sp>
        <p:nvSpPr>
          <p:cNvPr id="6" name="Cloud Callout 5"/>
          <p:cNvSpPr/>
          <p:nvPr/>
        </p:nvSpPr>
        <p:spPr>
          <a:xfrm>
            <a:off x="5334000" y="3429000"/>
            <a:ext cx="3733800" cy="2204245"/>
          </a:xfrm>
          <a:prstGeom prst="cloudCallou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Hình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thang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cân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trục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đối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xứng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không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?</a:t>
            </a:r>
          </a:p>
        </p:txBody>
      </p:sp>
      <p:sp>
        <p:nvSpPr>
          <p:cNvPr id="26" name="Text Box 8">
            <a:extLst>
              <a:ext uri="{FF2B5EF4-FFF2-40B4-BE49-F238E27FC236}">
                <a16:creationId xmlns="" xmlns:a16="http://schemas.microsoft.com/office/drawing/2014/main" id="{B0EDCD5E-22D5-49F5-9334-FA4FB0E699D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51085" y="2286402"/>
            <a:ext cx="54864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457200" indent="-457200">
              <a:spcBef>
                <a:spcPct val="50000"/>
              </a:spcBef>
              <a:buFont typeface="+mj-lt"/>
              <a:buAutoNum type="arabicPeriod" startAt="3"/>
            </a:pPr>
            <a:r>
              <a:rPr lang="en-US" sz="2800" b="1" u="sng" dirty="0" err="1">
                <a:solidFill>
                  <a:srgbClr val="FF0000"/>
                </a:solidFill>
                <a:latin typeface="Times New Roman" pitchFamily="18" charset="0"/>
              </a:rPr>
              <a:t>Hình</a:t>
            </a:r>
            <a:r>
              <a:rPr lang="en-US" sz="2800" b="1" u="sng" dirty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2800" b="1" u="sng" dirty="0" err="1">
                <a:solidFill>
                  <a:srgbClr val="FF0000"/>
                </a:solidFill>
                <a:latin typeface="Times New Roman" pitchFamily="18" charset="0"/>
              </a:rPr>
              <a:t>có</a:t>
            </a:r>
            <a:r>
              <a:rPr lang="en-US" sz="2800" b="1" u="sng" dirty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2800" b="1" u="sng" dirty="0" err="1">
                <a:solidFill>
                  <a:srgbClr val="FF0000"/>
                </a:solidFill>
                <a:latin typeface="Times New Roman" pitchFamily="18" charset="0"/>
              </a:rPr>
              <a:t>trục</a:t>
            </a:r>
            <a:r>
              <a:rPr lang="en-US" sz="2800" b="1" u="sng" dirty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2800" b="1" u="sng" dirty="0" err="1">
                <a:solidFill>
                  <a:srgbClr val="FF0000"/>
                </a:solidFill>
                <a:latin typeface="Times New Roman" pitchFamily="18" charset="0"/>
              </a:rPr>
              <a:t>đối</a:t>
            </a:r>
            <a:r>
              <a:rPr lang="en-US" sz="2800" b="1" u="sng" dirty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2800" b="1" u="sng" dirty="0" err="1">
                <a:solidFill>
                  <a:srgbClr val="FF0000"/>
                </a:solidFill>
                <a:latin typeface="Times New Roman" pitchFamily="18" charset="0"/>
              </a:rPr>
              <a:t>xứng</a:t>
            </a:r>
            <a:r>
              <a:rPr lang="en-US" sz="2800" b="1" u="sng" dirty="0">
                <a:solidFill>
                  <a:srgbClr val="FF0000"/>
                </a:solidFill>
                <a:latin typeface="Times New Roman" pitchFamily="18" charset="0"/>
              </a:rPr>
              <a:t>.</a:t>
            </a:r>
            <a:endParaRPr lang="en-US" sz="2800" dirty="0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29" name="Text Box 8">
            <a:extLst>
              <a:ext uri="{FF2B5EF4-FFF2-40B4-BE49-F238E27FC236}">
                <a16:creationId xmlns="" xmlns:a16="http://schemas.microsoft.com/office/drawing/2014/main" id="{DF5649C3-2538-47BE-97A5-C3A95A6897D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55543" y="1422596"/>
            <a:ext cx="5495317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514350" indent="-514350">
              <a:spcBef>
                <a:spcPct val="50000"/>
              </a:spcBef>
              <a:buFont typeface="+mj-lt"/>
              <a:buAutoNum type="arabicPeriod" startAt="2"/>
            </a:pPr>
            <a:r>
              <a:rPr lang="en-US" sz="2800" b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Hai </a:t>
            </a:r>
            <a:r>
              <a:rPr lang="en-US" sz="2800" b="1" u="sng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2800" b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u="sng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đối</a:t>
            </a:r>
            <a:r>
              <a:rPr lang="en-US" sz="2800" b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u="sng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xứng</a:t>
            </a:r>
            <a:r>
              <a:rPr lang="en-US" sz="2800" b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qua </a:t>
            </a:r>
            <a:r>
              <a:rPr lang="en-US" sz="2800" b="1" u="sng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2800" b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u="sng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đường</a:t>
            </a:r>
            <a:r>
              <a:rPr lang="en-US" sz="2800" b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u="sng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thẳng</a:t>
            </a:r>
            <a:r>
              <a:rPr lang="en-US" sz="2800" b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8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Text Box 10">
            <a:extLst>
              <a:ext uri="{FF2B5EF4-FFF2-40B4-BE49-F238E27FC236}">
                <a16:creationId xmlns="" xmlns:a16="http://schemas.microsoft.com/office/drawing/2014/main" id="{58025EC2-8C17-4ECF-B978-22E2EA7BE78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5821" y="545481"/>
            <a:ext cx="5415008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514350" indent="-514350">
              <a:spcBef>
                <a:spcPct val="50000"/>
              </a:spcBef>
              <a:buFont typeface="+mj-lt"/>
              <a:buAutoNum type="arabicPeriod"/>
            </a:pPr>
            <a:r>
              <a:rPr lang="en-US" sz="2800" b="1" u="sng" dirty="0">
                <a:solidFill>
                  <a:srgbClr val="FF0000"/>
                </a:solidFill>
                <a:latin typeface="Times New Roman" pitchFamily="18" charset="0"/>
              </a:rPr>
              <a:t>Hai </a:t>
            </a:r>
            <a:r>
              <a:rPr lang="en-US" sz="2800" b="1" u="sng" dirty="0" err="1">
                <a:solidFill>
                  <a:srgbClr val="FF0000"/>
                </a:solidFill>
                <a:latin typeface="Times New Roman" pitchFamily="18" charset="0"/>
              </a:rPr>
              <a:t>điểm</a:t>
            </a:r>
            <a:r>
              <a:rPr lang="en-US" sz="2800" b="1" u="sng" dirty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2800" b="1" u="sng" dirty="0" err="1">
                <a:solidFill>
                  <a:srgbClr val="FF0000"/>
                </a:solidFill>
                <a:latin typeface="Times New Roman" pitchFamily="18" charset="0"/>
              </a:rPr>
              <a:t>đối</a:t>
            </a:r>
            <a:r>
              <a:rPr lang="en-US" sz="2800" b="1" u="sng" dirty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2800" b="1" u="sng" dirty="0" err="1">
                <a:solidFill>
                  <a:srgbClr val="FF0000"/>
                </a:solidFill>
                <a:latin typeface="Times New Roman" pitchFamily="18" charset="0"/>
              </a:rPr>
              <a:t>xứng</a:t>
            </a:r>
            <a:r>
              <a:rPr lang="en-US" sz="2800" b="1" u="sng" dirty="0">
                <a:solidFill>
                  <a:srgbClr val="FF0000"/>
                </a:solidFill>
                <a:latin typeface="Times New Roman" pitchFamily="18" charset="0"/>
              </a:rPr>
              <a:t> qua </a:t>
            </a:r>
            <a:r>
              <a:rPr lang="en-US" sz="2800" b="1" u="sng" dirty="0" err="1">
                <a:solidFill>
                  <a:srgbClr val="FF0000"/>
                </a:solidFill>
                <a:latin typeface="Times New Roman" pitchFamily="18" charset="0"/>
              </a:rPr>
              <a:t>một</a:t>
            </a:r>
            <a:r>
              <a:rPr lang="en-US" sz="2800" b="1" u="sng" dirty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2800" b="1" u="sng" dirty="0" err="1">
                <a:solidFill>
                  <a:srgbClr val="FF0000"/>
                </a:solidFill>
                <a:latin typeface="Times New Roman" pitchFamily="18" charset="0"/>
              </a:rPr>
              <a:t>đường</a:t>
            </a:r>
            <a:r>
              <a:rPr lang="en-US" sz="2800" b="1" u="sng" dirty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2800" b="1" u="sng" dirty="0" err="1">
                <a:solidFill>
                  <a:srgbClr val="FF0000"/>
                </a:solidFill>
                <a:latin typeface="Times New Roman" pitchFamily="18" charset="0"/>
              </a:rPr>
              <a:t>thẳng</a:t>
            </a:r>
            <a:r>
              <a:rPr lang="en-US" sz="2800" b="1" u="sng" dirty="0">
                <a:solidFill>
                  <a:srgbClr val="FF0000"/>
                </a:solidFill>
                <a:latin typeface="Times New Roman" pitchFamily="18" charset="0"/>
              </a:rPr>
              <a:t>.</a:t>
            </a:r>
            <a:endParaRPr lang="en-US" sz="2800" dirty="0">
              <a:solidFill>
                <a:srgbClr val="FF0000"/>
              </a:solidFill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369060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/>
      <p:bldP spid="14" grpId="0"/>
      <p:bldP spid="15" grpId="0"/>
      <p:bldP spid="16" grpId="0"/>
      <p:bldP spid="17" grpId="0" animBg="1"/>
      <p:bldP spid="18" grpId="0" animBg="1"/>
      <p:bldP spid="19" grpId="0" animBg="1"/>
      <p:bldP spid="21" grpId="0" animBg="1"/>
      <p:bldP spid="22" grpId="0" animBg="1"/>
      <p:bldP spid="23" grpId="0" animBg="1"/>
      <p:bldP spid="25" grpId="0" animBg="1"/>
      <p:bldP spid="27" grpId="0"/>
      <p:bldP spid="28" grpId="0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>
            <a:spLocks noChangeArrowheads="1"/>
          </p:cNvSpPr>
          <p:nvPr/>
        </p:nvSpPr>
        <p:spPr bwMode="auto">
          <a:xfrm>
            <a:off x="20216" y="618739"/>
            <a:ext cx="5334000" cy="6239260"/>
          </a:xfrm>
          <a:prstGeom prst="rect">
            <a:avLst/>
          </a:prstGeom>
          <a:solidFill>
            <a:srgbClr val="CCFF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" name="Rectangle 6">
            <a:hlinkClick r:id="rId2"/>
          </p:cNvPr>
          <p:cNvSpPr>
            <a:spLocks noChangeArrowheads="1"/>
          </p:cNvSpPr>
          <p:nvPr/>
        </p:nvSpPr>
        <p:spPr bwMode="auto">
          <a:xfrm>
            <a:off x="5331941" y="618739"/>
            <a:ext cx="3810000" cy="6239260"/>
          </a:xfrm>
          <a:prstGeom prst="rect">
            <a:avLst/>
          </a:prstGeom>
          <a:ln w="9525"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endParaRPr lang="en-US" b="1">
              <a:latin typeface="Times New Roman" pitchFamily="18" charset="0"/>
            </a:endParaRPr>
          </a:p>
        </p:txBody>
      </p:sp>
      <p:sp>
        <p:nvSpPr>
          <p:cNvPr id="47" name="Text Box 7"/>
          <p:cNvSpPr txBox="1">
            <a:spLocks noChangeArrowheads="1"/>
          </p:cNvSpPr>
          <p:nvPr/>
        </p:nvSpPr>
        <p:spPr bwMode="auto">
          <a:xfrm>
            <a:off x="0" y="33964"/>
            <a:ext cx="91440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 b="1" i="1" dirty="0">
                <a:solidFill>
                  <a:srgbClr val="0000FF"/>
                </a:solidFill>
                <a:latin typeface="Times New Roman" pitchFamily="18" charset="0"/>
              </a:rPr>
              <a:t>  </a:t>
            </a:r>
            <a:r>
              <a:rPr lang="en-US" sz="3200" b="1" i="1" u="sng" dirty="0" err="1">
                <a:latin typeface="Times New Roman" pitchFamily="18" charset="0"/>
              </a:rPr>
              <a:t>Bài</a:t>
            </a:r>
            <a:r>
              <a:rPr lang="en-US" sz="3200" b="1" i="1" u="sng" dirty="0">
                <a:latin typeface="Times New Roman" pitchFamily="18" charset="0"/>
              </a:rPr>
              <a:t> 6</a:t>
            </a:r>
            <a:r>
              <a:rPr lang="en-US" sz="3200" dirty="0">
                <a:latin typeface="Times New Roman" pitchFamily="18" charset="0"/>
              </a:rPr>
              <a:t>:</a:t>
            </a:r>
            <a:r>
              <a:rPr lang="en-US" sz="3200" dirty="0">
                <a:solidFill>
                  <a:srgbClr val="0000FF"/>
                </a:solidFill>
                <a:latin typeface="Times New Roman" pitchFamily="18" charset="0"/>
              </a:rPr>
              <a:t>                      </a:t>
            </a:r>
            <a:r>
              <a:rPr lang="en-US" sz="3200" b="1" dirty="0">
                <a:solidFill>
                  <a:srgbClr val="FF0000"/>
                </a:solidFill>
                <a:latin typeface="Times New Roman" pitchFamily="18" charset="0"/>
              </a:rPr>
              <a:t>ĐỐI XỨNG TRỤC</a:t>
            </a:r>
            <a:endParaRPr lang="en-US" sz="3200" dirty="0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12" name="AutoShape 38"/>
          <p:cNvSpPr>
            <a:spLocks noChangeArrowheads="1"/>
          </p:cNvSpPr>
          <p:nvPr/>
        </p:nvSpPr>
        <p:spPr bwMode="auto">
          <a:xfrm rot="10800000">
            <a:off x="5486400" y="1447800"/>
            <a:ext cx="3429000" cy="1143000"/>
          </a:xfrm>
          <a:custGeom>
            <a:avLst/>
            <a:gdLst>
              <a:gd name="G0" fmla="+- 5400 0 0"/>
              <a:gd name="G1" fmla="+- 21600 0 5400"/>
              <a:gd name="G2" fmla="*/ 5400 1 2"/>
              <a:gd name="G3" fmla="+- 21600 0 G2"/>
              <a:gd name="G4" fmla="+/ 5400 21600 2"/>
              <a:gd name="G5" fmla="+/ G1 0 2"/>
              <a:gd name="G6" fmla="*/ 21600 21600 5400"/>
              <a:gd name="G7" fmla="*/ G6 1 2"/>
              <a:gd name="G8" fmla="+- 21600 0 G7"/>
              <a:gd name="G9" fmla="*/ 21600 1 2"/>
              <a:gd name="G10" fmla="+- 5400 0 G9"/>
              <a:gd name="G11" fmla="?: G10 G8 0"/>
              <a:gd name="G12" fmla="?: G10 G7 21600"/>
              <a:gd name="T0" fmla="*/ 18900 w 21600"/>
              <a:gd name="T1" fmla="*/ 10800 h 21600"/>
              <a:gd name="T2" fmla="*/ 10800 w 21600"/>
              <a:gd name="T3" fmla="*/ 21600 h 21600"/>
              <a:gd name="T4" fmla="*/ 2700 w 21600"/>
              <a:gd name="T5" fmla="*/ 10800 h 21600"/>
              <a:gd name="T6" fmla="*/ 10800 w 21600"/>
              <a:gd name="T7" fmla="*/ 0 h 21600"/>
              <a:gd name="T8" fmla="*/ 4500 w 21600"/>
              <a:gd name="T9" fmla="*/ 4500 h 21600"/>
              <a:gd name="T10" fmla="*/ 17100 w 21600"/>
              <a:gd name="T11" fmla="*/ 171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>
                <a:moveTo>
                  <a:pt x="0" y="0"/>
                </a:moveTo>
                <a:lnTo>
                  <a:pt x="5400" y="21600"/>
                </a:lnTo>
                <a:lnTo>
                  <a:pt x="16200" y="21600"/>
                </a:lnTo>
                <a:lnTo>
                  <a:pt x="21600" y="0"/>
                </a:lnTo>
                <a:close/>
              </a:path>
            </a:pathLst>
          </a:cu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anchor="ctr"/>
          <a:lstStyle/>
          <a:p>
            <a:endParaRPr lang="en-US"/>
          </a:p>
        </p:txBody>
      </p:sp>
      <p:sp>
        <p:nvSpPr>
          <p:cNvPr id="13" name="Text Box 45"/>
          <p:cNvSpPr txBox="1">
            <a:spLocks noChangeArrowheads="1"/>
          </p:cNvSpPr>
          <p:nvPr/>
        </p:nvSpPr>
        <p:spPr bwMode="auto">
          <a:xfrm>
            <a:off x="6096000" y="914400"/>
            <a:ext cx="3810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</a:p>
        </p:txBody>
      </p:sp>
      <p:sp>
        <p:nvSpPr>
          <p:cNvPr id="14" name="Text Box 44"/>
          <p:cNvSpPr txBox="1">
            <a:spLocks noChangeArrowheads="1"/>
          </p:cNvSpPr>
          <p:nvPr/>
        </p:nvSpPr>
        <p:spPr bwMode="auto">
          <a:xfrm>
            <a:off x="7848600" y="914400"/>
            <a:ext cx="3810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</a:p>
        </p:txBody>
      </p:sp>
      <p:sp>
        <p:nvSpPr>
          <p:cNvPr id="15" name="Text Box 47"/>
          <p:cNvSpPr txBox="1">
            <a:spLocks noChangeArrowheads="1"/>
          </p:cNvSpPr>
          <p:nvPr/>
        </p:nvSpPr>
        <p:spPr bwMode="auto">
          <a:xfrm>
            <a:off x="8610600" y="2605087"/>
            <a:ext cx="3810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</a:p>
        </p:txBody>
      </p:sp>
      <p:sp>
        <p:nvSpPr>
          <p:cNvPr id="16" name="Text Box 49"/>
          <p:cNvSpPr txBox="1">
            <a:spLocks noChangeArrowheads="1"/>
          </p:cNvSpPr>
          <p:nvPr/>
        </p:nvSpPr>
        <p:spPr bwMode="auto">
          <a:xfrm>
            <a:off x="5334000" y="2590800"/>
            <a:ext cx="3810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</a:p>
        </p:txBody>
      </p:sp>
      <p:sp>
        <p:nvSpPr>
          <p:cNvPr id="17" name="Line 39"/>
          <p:cNvSpPr>
            <a:spLocks noChangeShapeType="1"/>
          </p:cNvSpPr>
          <p:nvPr/>
        </p:nvSpPr>
        <p:spPr bwMode="auto">
          <a:xfrm>
            <a:off x="7162800" y="914400"/>
            <a:ext cx="0" cy="2057400"/>
          </a:xfrm>
          <a:prstGeom prst="line">
            <a:avLst/>
          </a:prstGeom>
          <a:ln>
            <a:headEnd/>
            <a:tailEnd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/>
          <a:lstStyle/>
          <a:p>
            <a:endParaRPr lang="en-US"/>
          </a:p>
        </p:txBody>
      </p:sp>
      <p:sp>
        <p:nvSpPr>
          <p:cNvPr id="18" name="Line 40"/>
          <p:cNvSpPr>
            <a:spLocks noChangeShapeType="1"/>
          </p:cNvSpPr>
          <p:nvPr/>
        </p:nvSpPr>
        <p:spPr bwMode="auto">
          <a:xfrm>
            <a:off x="6781800" y="1376064"/>
            <a:ext cx="0" cy="147935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9" name="Line 40"/>
          <p:cNvSpPr>
            <a:spLocks noChangeShapeType="1"/>
          </p:cNvSpPr>
          <p:nvPr/>
        </p:nvSpPr>
        <p:spPr bwMode="auto">
          <a:xfrm>
            <a:off x="7620000" y="1371600"/>
            <a:ext cx="0" cy="147935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1" name="Line 40"/>
          <p:cNvSpPr>
            <a:spLocks noChangeShapeType="1"/>
          </p:cNvSpPr>
          <p:nvPr/>
        </p:nvSpPr>
        <p:spPr bwMode="auto">
          <a:xfrm>
            <a:off x="6477000" y="2514600"/>
            <a:ext cx="0" cy="147935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2" name="Line 40"/>
          <p:cNvSpPr>
            <a:spLocks noChangeShapeType="1"/>
          </p:cNvSpPr>
          <p:nvPr/>
        </p:nvSpPr>
        <p:spPr bwMode="auto">
          <a:xfrm>
            <a:off x="6553200" y="2519065"/>
            <a:ext cx="0" cy="147935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3" name="Line 40"/>
          <p:cNvSpPr>
            <a:spLocks noChangeShapeType="1"/>
          </p:cNvSpPr>
          <p:nvPr/>
        </p:nvSpPr>
        <p:spPr bwMode="auto">
          <a:xfrm>
            <a:off x="7696200" y="2514600"/>
            <a:ext cx="0" cy="147935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5" name="Line 40"/>
          <p:cNvSpPr>
            <a:spLocks noChangeShapeType="1"/>
          </p:cNvSpPr>
          <p:nvPr/>
        </p:nvSpPr>
        <p:spPr bwMode="auto">
          <a:xfrm>
            <a:off x="7772400" y="2514600"/>
            <a:ext cx="0" cy="147935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7" name="Text Box 46"/>
          <p:cNvSpPr txBox="1">
            <a:spLocks noChangeArrowheads="1"/>
          </p:cNvSpPr>
          <p:nvPr/>
        </p:nvSpPr>
        <p:spPr bwMode="auto">
          <a:xfrm>
            <a:off x="6755737" y="954125"/>
            <a:ext cx="3810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</a:p>
        </p:txBody>
      </p:sp>
      <p:sp>
        <p:nvSpPr>
          <p:cNvPr id="28" name="Text Box 46"/>
          <p:cNvSpPr txBox="1">
            <a:spLocks noChangeArrowheads="1"/>
          </p:cNvSpPr>
          <p:nvPr/>
        </p:nvSpPr>
        <p:spPr bwMode="auto">
          <a:xfrm>
            <a:off x="6723201" y="2621270"/>
            <a:ext cx="3810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</a:p>
        </p:txBody>
      </p:sp>
      <p:sp>
        <p:nvSpPr>
          <p:cNvPr id="6" name="Cloud Callout 5"/>
          <p:cNvSpPr/>
          <p:nvPr/>
        </p:nvSpPr>
        <p:spPr>
          <a:xfrm>
            <a:off x="5334000" y="3429000"/>
            <a:ext cx="3733800" cy="2204245"/>
          </a:xfrm>
          <a:prstGeom prst="cloudCallou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Hình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thang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cân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trục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đối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xứng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không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?</a:t>
            </a:r>
          </a:p>
        </p:txBody>
      </p:sp>
      <p:sp>
        <p:nvSpPr>
          <p:cNvPr id="29" name="Text Box 37"/>
          <p:cNvSpPr txBox="1">
            <a:spLocks noChangeArrowheads="1"/>
          </p:cNvSpPr>
          <p:nvPr/>
        </p:nvSpPr>
        <p:spPr bwMode="auto">
          <a:xfrm>
            <a:off x="128066" y="3236775"/>
            <a:ext cx="5181600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en-US" sz="2800" b="1" u="sng" dirty="0" err="1">
                <a:latin typeface="Times New Roman" pitchFamily="18" charset="0"/>
                <a:cs typeface="Times New Roman" pitchFamily="18" charset="0"/>
              </a:rPr>
              <a:t>Định</a:t>
            </a:r>
            <a:r>
              <a:rPr lang="en-US" sz="2800" b="1" u="sng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u="sng" dirty="0" err="1">
                <a:latin typeface="Times New Roman" pitchFamily="18" charset="0"/>
                <a:cs typeface="Times New Roman" pitchFamily="18" charset="0"/>
              </a:rPr>
              <a:t>lí</a:t>
            </a:r>
            <a:r>
              <a:rPr lang="en-US" sz="2800" b="1" u="sng" dirty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Đường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thẳng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đi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qua</a:t>
            </a:r>
            <a:r>
              <a:rPr lang="en-US" sz="28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u="sng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trung</a:t>
            </a:r>
            <a:r>
              <a:rPr lang="en-US" sz="2800" u="sng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u="sng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điểm</a:t>
            </a:r>
            <a:r>
              <a:rPr lang="en-US" sz="2800" u="sng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u="sng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hai</a:t>
            </a:r>
            <a:r>
              <a:rPr lang="en-US" sz="2800" u="sng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u="sng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đáy</a:t>
            </a:r>
            <a:r>
              <a:rPr lang="en-US" sz="28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hình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thang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cân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trục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đối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xứng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hình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thang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cân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đó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.</a:t>
            </a:r>
          </a:p>
        </p:txBody>
      </p:sp>
      <p:sp>
        <p:nvSpPr>
          <p:cNvPr id="26" name="Text Box 8">
            <a:extLst>
              <a:ext uri="{FF2B5EF4-FFF2-40B4-BE49-F238E27FC236}">
                <a16:creationId xmlns="" xmlns:a16="http://schemas.microsoft.com/office/drawing/2014/main" id="{00D516EB-C92C-4F82-A090-13C9CEB8C60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52126" y="2359660"/>
            <a:ext cx="54864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457200" indent="-457200">
              <a:spcBef>
                <a:spcPct val="50000"/>
              </a:spcBef>
              <a:buFont typeface="+mj-lt"/>
              <a:buAutoNum type="arabicPeriod" startAt="3"/>
            </a:pPr>
            <a:r>
              <a:rPr lang="en-US" sz="2800" b="1" u="sng" dirty="0" err="1">
                <a:solidFill>
                  <a:srgbClr val="FF0000"/>
                </a:solidFill>
                <a:latin typeface="Times New Roman" pitchFamily="18" charset="0"/>
              </a:rPr>
              <a:t>Hình</a:t>
            </a:r>
            <a:r>
              <a:rPr lang="en-US" sz="2800" b="1" u="sng" dirty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2800" b="1" u="sng" dirty="0" err="1">
                <a:solidFill>
                  <a:srgbClr val="FF0000"/>
                </a:solidFill>
                <a:latin typeface="Times New Roman" pitchFamily="18" charset="0"/>
              </a:rPr>
              <a:t>có</a:t>
            </a:r>
            <a:r>
              <a:rPr lang="en-US" sz="2800" b="1" u="sng" dirty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2800" b="1" u="sng" dirty="0" err="1">
                <a:solidFill>
                  <a:srgbClr val="FF0000"/>
                </a:solidFill>
                <a:latin typeface="Times New Roman" pitchFamily="18" charset="0"/>
              </a:rPr>
              <a:t>trục</a:t>
            </a:r>
            <a:r>
              <a:rPr lang="en-US" sz="2800" b="1" u="sng" dirty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2800" b="1" u="sng" dirty="0" err="1">
                <a:solidFill>
                  <a:srgbClr val="FF0000"/>
                </a:solidFill>
                <a:latin typeface="Times New Roman" pitchFamily="18" charset="0"/>
              </a:rPr>
              <a:t>đối</a:t>
            </a:r>
            <a:r>
              <a:rPr lang="en-US" sz="2800" b="1" u="sng" dirty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2800" b="1" u="sng" dirty="0" err="1">
                <a:solidFill>
                  <a:srgbClr val="FF0000"/>
                </a:solidFill>
                <a:latin typeface="Times New Roman" pitchFamily="18" charset="0"/>
              </a:rPr>
              <a:t>xứng</a:t>
            </a:r>
            <a:r>
              <a:rPr lang="en-US" sz="2800" b="1" u="sng" dirty="0">
                <a:solidFill>
                  <a:srgbClr val="FF0000"/>
                </a:solidFill>
                <a:latin typeface="Times New Roman" pitchFamily="18" charset="0"/>
              </a:rPr>
              <a:t>.</a:t>
            </a:r>
            <a:endParaRPr lang="en-US" sz="2800" dirty="0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30" name="Text Box 8">
            <a:extLst>
              <a:ext uri="{FF2B5EF4-FFF2-40B4-BE49-F238E27FC236}">
                <a16:creationId xmlns="" xmlns:a16="http://schemas.microsoft.com/office/drawing/2014/main" id="{4E6F908D-268D-4463-9B17-86FC47AA156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56584" y="1495854"/>
            <a:ext cx="5495317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514350" indent="-514350">
              <a:spcBef>
                <a:spcPct val="50000"/>
              </a:spcBef>
              <a:buFont typeface="+mj-lt"/>
              <a:buAutoNum type="arabicPeriod" startAt="2"/>
            </a:pPr>
            <a:r>
              <a:rPr lang="en-US" sz="2800" b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Hai </a:t>
            </a:r>
            <a:r>
              <a:rPr lang="en-US" sz="2800" b="1" u="sng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2800" b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u="sng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đối</a:t>
            </a:r>
            <a:r>
              <a:rPr lang="en-US" sz="2800" b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u="sng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xứng</a:t>
            </a:r>
            <a:r>
              <a:rPr lang="en-US" sz="2800" b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qua </a:t>
            </a:r>
            <a:r>
              <a:rPr lang="en-US" sz="2800" b="1" u="sng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2800" b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u="sng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đường</a:t>
            </a:r>
            <a:r>
              <a:rPr lang="en-US" sz="2800" b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u="sng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thẳng</a:t>
            </a:r>
            <a:r>
              <a:rPr lang="en-US" sz="2800" b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8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 Box 10">
            <a:extLst>
              <a:ext uri="{FF2B5EF4-FFF2-40B4-BE49-F238E27FC236}">
                <a16:creationId xmlns="" xmlns:a16="http://schemas.microsoft.com/office/drawing/2014/main" id="{5E0DD0DC-02E2-46D7-93D8-2C6804D963E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6862" y="618739"/>
            <a:ext cx="5415008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514350" indent="-514350">
              <a:spcBef>
                <a:spcPct val="50000"/>
              </a:spcBef>
              <a:buFont typeface="+mj-lt"/>
              <a:buAutoNum type="arabicPeriod"/>
            </a:pPr>
            <a:r>
              <a:rPr lang="en-US" sz="2800" b="1" u="sng" dirty="0">
                <a:solidFill>
                  <a:srgbClr val="FF0000"/>
                </a:solidFill>
                <a:latin typeface="Times New Roman" pitchFamily="18" charset="0"/>
              </a:rPr>
              <a:t>Hai </a:t>
            </a:r>
            <a:r>
              <a:rPr lang="en-US" sz="2800" b="1" u="sng" dirty="0" err="1">
                <a:solidFill>
                  <a:srgbClr val="FF0000"/>
                </a:solidFill>
                <a:latin typeface="Times New Roman" pitchFamily="18" charset="0"/>
              </a:rPr>
              <a:t>điểm</a:t>
            </a:r>
            <a:r>
              <a:rPr lang="en-US" sz="2800" b="1" u="sng" dirty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2800" b="1" u="sng" dirty="0" err="1">
                <a:solidFill>
                  <a:srgbClr val="FF0000"/>
                </a:solidFill>
                <a:latin typeface="Times New Roman" pitchFamily="18" charset="0"/>
              </a:rPr>
              <a:t>đối</a:t>
            </a:r>
            <a:r>
              <a:rPr lang="en-US" sz="2800" b="1" u="sng" dirty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2800" b="1" u="sng" dirty="0" err="1">
                <a:solidFill>
                  <a:srgbClr val="FF0000"/>
                </a:solidFill>
                <a:latin typeface="Times New Roman" pitchFamily="18" charset="0"/>
              </a:rPr>
              <a:t>xứng</a:t>
            </a:r>
            <a:r>
              <a:rPr lang="en-US" sz="2800" b="1" u="sng" dirty="0">
                <a:solidFill>
                  <a:srgbClr val="FF0000"/>
                </a:solidFill>
                <a:latin typeface="Times New Roman" pitchFamily="18" charset="0"/>
              </a:rPr>
              <a:t> qua </a:t>
            </a:r>
            <a:r>
              <a:rPr lang="en-US" sz="2800" b="1" u="sng" dirty="0" err="1">
                <a:solidFill>
                  <a:srgbClr val="FF0000"/>
                </a:solidFill>
                <a:latin typeface="Times New Roman" pitchFamily="18" charset="0"/>
              </a:rPr>
              <a:t>một</a:t>
            </a:r>
            <a:r>
              <a:rPr lang="en-US" sz="2800" b="1" u="sng" dirty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2800" b="1" u="sng" dirty="0" err="1">
                <a:solidFill>
                  <a:srgbClr val="FF0000"/>
                </a:solidFill>
                <a:latin typeface="Times New Roman" pitchFamily="18" charset="0"/>
              </a:rPr>
              <a:t>đường</a:t>
            </a:r>
            <a:r>
              <a:rPr lang="en-US" sz="2800" b="1" u="sng" dirty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2800" b="1" u="sng" dirty="0" err="1">
                <a:solidFill>
                  <a:srgbClr val="FF0000"/>
                </a:solidFill>
                <a:latin typeface="Times New Roman" pitchFamily="18" charset="0"/>
              </a:rPr>
              <a:t>thẳng</a:t>
            </a:r>
            <a:r>
              <a:rPr lang="en-US" sz="2800" b="1" u="sng" dirty="0">
                <a:solidFill>
                  <a:srgbClr val="FF0000"/>
                </a:solidFill>
                <a:latin typeface="Times New Roman" pitchFamily="18" charset="0"/>
              </a:rPr>
              <a:t>.</a:t>
            </a:r>
            <a:endParaRPr lang="en-US" sz="2800" dirty="0">
              <a:solidFill>
                <a:srgbClr val="FF0000"/>
              </a:solidFill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804341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>
            <a:spLocks noChangeArrowheads="1"/>
          </p:cNvSpPr>
          <p:nvPr/>
        </p:nvSpPr>
        <p:spPr bwMode="auto">
          <a:xfrm>
            <a:off x="11922" y="541746"/>
            <a:ext cx="9132078" cy="6303187"/>
          </a:xfrm>
          <a:prstGeom prst="rect">
            <a:avLst/>
          </a:prstGeom>
          <a:solidFill>
            <a:srgbClr val="CCFF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 sz="2800"/>
          </a:p>
        </p:txBody>
      </p:sp>
      <p:sp>
        <p:nvSpPr>
          <p:cNvPr id="47" name="Text Box 7"/>
          <p:cNvSpPr txBox="1">
            <a:spLocks noChangeArrowheads="1"/>
          </p:cNvSpPr>
          <p:nvPr/>
        </p:nvSpPr>
        <p:spPr bwMode="auto">
          <a:xfrm>
            <a:off x="11923" y="-29963"/>
            <a:ext cx="91440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 b="1" i="1" dirty="0">
                <a:solidFill>
                  <a:srgbClr val="0000FF"/>
                </a:solidFill>
                <a:latin typeface="Times New Roman" pitchFamily="18" charset="0"/>
              </a:rPr>
              <a:t>  </a:t>
            </a:r>
            <a:r>
              <a:rPr lang="en-US" sz="3200" b="1" i="1" u="sng" dirty="0" err="1">
                <a:latin typeface="Times New Roman" pitchFamily="18" charset="0"/>
              </a:rPr>
              <a:t>Bài</a:t>
            </a:r>
            <a:r>
              <a:rPr lang="en-US" sz="3200" b="1" i="1" u="sng" dirty="0">
                <a:latin typeface="Times New Roman" pitchFamily="18" charset="0"/>
              </a:rPr>
              <a:t> 6</a:t>
            </a:r>
            <a:r>
              <a:rPr lang="en-US" sz="3200" dirty="0">
                <a:latin typeface="Times New Roman" pitchFamily="18" charset="0"/>
              </a:rPr>
              <a:t>:</a:t>
            </a:r>
            <a:r>
              <a:rPr lang="en-US" sz="3200" dirty="0">
                <a:solidFill>
                  <a:srgbClr val="0000FF"/>
                </a:solidFill>
                <a:latin typeface="Times New Roman" pitchFamily="18" charset="0"/>
              </a:rPr>
              <a:t>                      </a:t>
            </a:r>
            <a:r>
              <a:rPr lang="en-US" sz="3200" b="1" dirty="0">
                <a:solidFill>
                  <a:srgbClr val="FF0000"/>
                </a:solidFill>
                <a:latin typeface="Times New Roman" pitchFamily="18" charset="0"/>
              </a:rPr>
              <a:t>ĐỐI XỨNG TRỤC</a:t>
            </a:r>
            <a:endParaRPr lang="en-US" sz="3200" dirty="0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29" name="Text Box 37"/>
          <p:cNvSpPr txBox="1">
            <a:spLocks noChangeArrowheads="1"/>
          </p:cNvSpPr>
          <p:nvPr/>
        </p:nvSpPr>
        <p:spPr bwMode="auto">
          <a:xfrm>
            <a:off x="534152" y="2286516"/>
            <a:ext cx="8597925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en-US" sz="2800" b="1" u="sng" dirty="0" err="1">
                <a:latin typeface="Times New Roman" pitchFamily="18" charset="0"/>
                <a:cs typeface="Times New Roman" pitchFamily="18" charset="0"/>
              </a:rPr>
              <a:t>Định</a:t>
            </a:r>
            <a:r>
              <a:rPr lang="en-US" sz="2800" b="1" u="sng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u="sng" dirty="0" err="1">
                <a:latin typeface="Times New Roman" pitchFamily="18" charset="0"/>
                <a:cs typeface="Times New Roman" pitchFamily="18" charset="0"/>
              </a:rPr>
              <a:t>lí</a:t>
            </a:r>
            <a:r>
              <a:rPr lang="en-US" sz="2800" b="1" u="sng" dirty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Đường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thẳng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đi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qua</a:t>
            </a:r>
            <a:r>
              <a:rPr lang="en-US" sz="28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u="sng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trung</a:t>
            </a:r>
            <a:r>
              <a:rPr lang="en-US" sz="2800" u="sng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u="sng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điểm</a:t>
            </a:r>
            <a:r>
              <a:rPr lang="en-US" sz="2800" u="sng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u="sng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hai</a:t>
            </a:r>
            <a:r>
              <a:rPr lang="en-US" sz="2800" u="sng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u="sng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đáy</a:t>
            </a:r>
            <a:r>
              <a:rPr lang="en-US" sz="28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hình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thang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cân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trục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đối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xứng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hình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thang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cân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đó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.</a:t>
            </a:r>
          </a:p>
        </p:txBody>
      </p:sp>
      <p:sp>
        <p:nvSpPr>
          <p:cNvPr id="42" name="AutoShape 38"/>
          <p:cNvSpPr>
            <a:spLocks noChangeArrowheads="1"/>
          </p:cNvSpPr>
          <p:nvPr/>
        </p:nvSpPr>
        <p:spPr bwMode="auto">
          <a:xfrm rot="10800000">
            <a:off x="2743200" y="4017536"/>
            <a:ext cx="3420070" cy="1143000"/>
          </a:xfrm>
          <a:custGeom>
            <a:avLst/>
            <a:gdLst>
              <a:gd name="G0" fmla="+- 5400 0 0"/>
              <a:gd name="G1" fmla="+- 21600 0 5400"/>
              <a:gd name="G2" fmla="*/ 5400 1 2"/>
              <a:gd name="G3" fmla="+- 21600 0 G2"/>
              <a:gd name="G4" fmla="+/ 5400 21600 2"/>
              <a:gd name="G5" fmla="+/ G1 0 2"/>
              <a:gd name="G6" fmla="*/ 21600 21600 5400"/>
              <a:gd name="G7" fmla="*/ G6 1 2"/>
              <a:gd name="G8" fmla="+- 21600 0 G7"/>
              <a:gd name="G9" fmla="*/ 21600 1 2"/>
              <a:gd name="G10" fmla="+- 5400 0 G9"/>
              <a:gd name="G11" fmla="?: G10 G8 0"/>
              <a:gd name="G12" fmla="?: G10 G7 21600"/>
              <a:gd name="T0" fmla="*/ 18900 w 21600"/>
              <a:gd name="T1" fmla="*/ 10800 h 21600"/>
              <a:gd name="T2" fmla="*/ 10800 w 21600"/>
              <a:gd name="T3" fmla="*/ 21600 h 21600"/>
              <a:gd name="T4" fmla="*/ 2700 w 21600"/>
              <a:gd name="T5" fmla="*/ 10800 h 21600"/>
              <a:gd name="T6" fmla="*/ 10800 w 21600"/>
              <a:gd name="T7" fmla="*/ 0 h 21600"/>
              <a:gd name="T8" fmla="*/ 4500 w 21600"/>
              <a:gd name="T9" fmla="*/ 4500 h 21600"/>
              <a:gd name="T10" fmla="*/ 17100 w 21600"/>
              <a:gd name="T11" fmla="*/ 171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>
                <a:moveTo>
                  <a:pt x="0" y="0"/>
                </a:moveTo>
                <a:lnTo>
                  <a:pt x="5400" y="21600"/>
                </a:lnTo>
                <a:lnTo>
                  <a:pt x="16200" y="21600"/>
                </a:lnTo>
                <a:lnTo>
                  <a:pt x="21600" y="0"/>
                </a:lnTo>
                <a:close/>
              </a:path>
            </a:pathLst>
          </a:cu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anchor="ctr"/>
          <a:lstStyle/>
          <a:p>
            <a:endParaRPr lang="en-US" sz="2800"/>
          </a:p>
        </p:txBody>
      </p:sp>
      <p:sp>
        <p:nvSpPr>
          <p:cNvPr id="43" name="Text Box 45"/>
          <p:cNvSpPr txBox="1">
            <a:spLocks noChangeArrowheads="1"/>
          </p:cNvSpPr>
          <p:nvPr/>
        </p:nvSpPr>
        <p:spPr bwMode="auto">
          <a:xfrm>
            <a:off x="3352800" y="3484136"/>
            <a:ext cx="380007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2800" dirty="0"/>
              <a:t>A</a:t>
            </a:r>
          </a:p>
        </p:txBody>
      </p:sp>
      <p:sp>
        <p:nvSpPr>
          <p:cNvPr id="44" name="Text Box 44"/>
          <p:cNvSpPr txBox="1">
            <a:spLocks noChangeArrowheads="1"/>
          </p:cNvSpPr>
          <p:nvPr/>
        </p:nvSpPr>
        <p:spPr bwMode="auto">
          <a:xfrm>
            <a:off x="5105400" y="3484136"/>
            <a:ext cx="380007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2800" dirty="0"/>
              <a:t>B</a:t>
            </a:r>
          </a:p>
        </p:txBody>
      </p:sp>
      <p:sp>
        <p:nvSpPr>
          <p:cNvPr id="45" name="Text Box 47"/>
          <p:cNvSpPr txBox="1">
            <a:spLocks noChangeArrowheads="1"/>
          </p:cNvSpPr>
          <p:nvPr/>
        </p:nvSpPr>
        <p:spPr bwMode="auto">
          <a:xfrm>
            <a:off x="5867400" y="5174823"/>
            <a:ext cx="380007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2800" dirty="0"/>
              <a:t>C</a:t>
            </a:r>
          </a:p>
        </p:txBody>
      </p:sp>
      <p:sp>
        <p:nvSpPr>
          <p:cNvPr id="46" name="Text Box 49"/>
          <p:cNvSpPr txBox="1">
            <a:spLocks noChangeArrowheads="1"/>
          </p:cNvSpPr>
          <p:nvPr/>
        </p:nvSpPr>
        <p:spPr bwMode="auto">
          <a:xfrm>
            <a:off x="2590800" y="5160536"/>
            <a:ext cx="380007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2800" dirty="0"/>
              <a:t>D</a:t>
            </a:r>
          </a:p>
        </p:txBody>
      </p:sp>
      <p:sp>
        <p:nvSpPr>
          <p:cNvPr id="48" name="Line 39"/>
          <p:cNvSpPr>
            <a:spLocks noChangeShapeType="1"/>
          </p:cNvSpPr>
          <p:nvPr/>
        </p:nvSpPr>
        <p:spPr bwMode="auto">
          <a:xfrm>
            <a:off x="4419600" y="3484136"/>
            <a:ext cx="0" cy="2057400"/>
          </a:xfrm>
          <a:prstGeom prst="line">
            <a:avLst/>
          </a:prstGeom>
          <a:ln>
            <a:headEnd/>
            <a:tailEnd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/>
          <a:lstStyle/>
          <a:p>
            <a:endParaRPr lang="en-US" sz="2800"/>
          </a:p>
        </p:txBody>
      </p:sp>
      <p:sp>
        <p:nvSpPr>
          <p:cNvPr id="50" name="Line 40"/>
          <p:cNvSpPr>
            <a:spLocks noChangeShapeType="1"/>
          </p:cNvSpPr>
          <p:nvPr/>
        </p:nvSpPr>
        <p:spPr bwMode="auto">
          <a:xfrm>
            <a:off x="4038600" y="3945800"/>
            <a:ext cx="0" cy="147935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 sz="2800"/>
          </a:p>
        </p:txBody>
      </p:sp>
      <p:sp>
        <p:nvSpPr>
          <p:cNvPr id="52" name="Line 40"/>
          <p:cNvSpPr>
            <a:spLocks noChangeShapeType="1"/>
          </p:cNvSpPr>
          <p:nvPr/>
        </p:nvSpPr>
        <p:spPr bwMode="auto">
          <a:xfrm>
            <a:off x="4876800" y="3941336"/>
            <a:ext cx="0" cy="147935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 sz="2800"/>
          </a:p>
        </p:txBody>
      </p:sp>
      <p:sp>
        <p:nvSpPr>
          <p:cNvPr id="53" name="Line 40"/>
          <p:cNvSpPr>
            <a:spLocks noChangeShapeType="1"/>
          </p:cNvSpPr>
          <p:nvPr/>
        </p:nvSpPr>
        <p:spPr bwMode="auto">
          <a:xfrm>
            <a:off x="3810000" y="5088801"/>
            <a:ext cx="0" cy="147935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 sz="2800"/>
          </a:p>
        </p:txBody>
      </p:sp>
      <p:sp>
        <p:nvSpPr>
          <p:cNvPr id="54" name="Line 40"/>
          <p:cNvSpPr>
            <a:spLocks noChangeShapeType="1"/>
          </p:cNvSpPr>
          <p:nvPr/>
        </p:nvSpPr>
        <p:spPr bwMode="auto">
          <a:xfrm>
            <a:off x="5029200" y="5084336"/>
            <a:ext cx="0" cy="147935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 sz="2800"/>
          </a:p>
        </p:txBody>
      </p:sp>
      <p:sp>
        <p:nvSpPr>
          <p:cNvPr id="55" name="Text Box 46"/>
          <p:cNvSpPr txBox="1">
            <a:spLocks noChangeArrowheads="1"/>
          </p:cNvSpPr>
          <p:nvPr/>
        </p:nvSpPr>
        <p:spPr bwMode="auto">
          <a:xfrm>
            <a:off x="4059378" y="3534907"/>
            <a:ext cx="380007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2800" dirty="0"/>
              <a:t>H</a:t>
            </a:r>
          </a:p>
        </p:txBody>
      </p:sp>
      <p:sp>
        <p:nvSpPr>
          <p:cNvPr id="56" name="Text Box 46"/>
          <p:cNvSpPr txBox="1">
            <a:spLocks noChangeArrowheads="1"/>
          </p:cNvSpPr>
          <p:nvPr/>
        </p:nvSpPr>
        <p:spPr bwMode="auto">
          <a:xfrm>
            <a:off x="4038599" y="5165866"/>
            <a:ext cx="380007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2800" dirty="0"/>
              <a:t>K</a:t>
            </a:r>
          </a:p>
        </p:txBody>
      </p:sp>
      <p:sp>
        <p:nvSpPr>
          <p:cNvPr id="70" name="Line 40"/>
          <p:cNvSpPr>
            <a:spLocks noChangeShapeType="1"/>
          </p:cNvSpPr>
          <p:nvPr/>
        </p:nvSpPr>
        <p:spPr bwMode="auto">
          <a:xfrm>
            <a:off x="5143500" y="5084336"/>
            <a:ext cx="0" cy="147935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 sz="2800"/>
          </a:p>
        </p:txBody>
      </p:sp>
      <p:sp>
        <p:nvSpPr>
          <p:cNvPr id="71" name="Line 40"/>
          <p:cNvSpPr>
            <a:spLocks noChangeShapeType="1"/>
          </p:cNvSpPr>
          <p:nvPr/>
        </p:nvSpPr>
        <p:spPr bwMode="auto">
          <a:xfrm>
            <a:off x="3924300" y="5084336"/>
            <a:ext cx="0" cy="147935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 sz="2800"/>
          </a:p>
        </p:txBody>
      </p:sp>
      <p:sp>
        <p:nvSpPr>
          <p:cNvPr id="38" name="Text Box 16"/>
          <p:cNvSpPr txBox="1">
            <a:spLocks noChangeArrowheads="1"/>
          </p:cNvSpPr>
          <p:nvPr/>
        </p:nvSpPr>
        <p:spPr bwMode="auto">
          <a:xfrm>
            <a:off x="-11472" y="5944688"/>
            <a:ext cx="9231671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dirty="0">
                <a:latin typeface="Times New Roman" pitchFamily="18" charset="0"/>
              </a:rPr>
              <a:t>Ta </a:t>
            </a:r>
            <a:r>
              <a:rPr lang="en-US" sz="2800" dirty="0" err="1">
                <a:latin typeface="Times New Roman" pitchFamily="18" charset="0"/>
              </a:rPr>
              <a:t>nói</a:t>
            </a:r>
            <a:r>
              <a:rPr lang="en-US" sz="2800" dirty="0">
                <a:latin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</a:rPr>
              <a:t>đường</a:t>
            </a:r>
            <a:r>
              <a:rPr lang="en-US" sz="2800" dirty="0">
                <a:latin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</a:rPr>
              <a:t>thẳng</a:t>
            </a:r>
            <a:r>
              <a:rPr lang="en-US" sz="2800" dirty="0">
                <a:latin typeface="Times New Roman" pitchFamily="18" charset="0"/>
              </a:rPr>
              <a:t> HK </a:t>
            </a:r>
            <a:r>
              <a:rPr lang="en-US" sz="2800" dirty="0" err="1">
                <a:latin typeface="Times New Roman" pitchFamily="18" charset="0"/>
              </a:rPr>
              <a:t>là</a:t>
            </a:r>
            <a:r>
              <a:rPr lang="en-US" sz="2800" dirty="0">
                <a:latin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</a:rPr>
              <a:t>trục</a:t>
            </a:r>
            <a:r>
              <a:rPr lang="en-US" sz="2800" dirty="0">
                <a:latin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</a:rPr>
              <a:t>đối</a:t>
            </a:r>
            <a:r>
              <a:rPr lang="en-US" sz="2800" dirty="0">
                <a:latin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</a:rPr>
              <a:t>xứng</a:t>
            </a:r>
            <a:r>
              <a:rPr lang="en-US" sz="2800" dirty="0">
                <a:latin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</a:rPr>
              <a:t>của</a:t>
            </a:r>
            <a:r>
              <a:rPr lang="en-US" sz="2800" dirty="0">
                <a:latin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</a:rPr>
              <a:t>hình</a:t>
            </a:r>
            <a:r>
              <a:rPr lang="en-US" sz="2800" dirty="0">
                <a:latin typeface="Times New Roman" pitchFamily="18" charset="0"/>
              </a:rPr>
              <a:t> thang</a:t>
            </a:r>
            <a:r>
              <a:rPr lang="vi-VN" sz="2800" dirty="0">
                <a:latin typeface="Times New Roman" pitchFamily="18" charset="0"/>
              </a:rPr>
              <a:t> </a:t>
            </a:r>
            <a:r>
              <a:rPr lang="en-US" sz="2800" dirty="0">
                <a:latin typeface="Times New Roman" pitchFamily="18" charset="0"/>
              </a:rPr>
              <a:t>ABCD.</a:t>
            </a:r>
          </a:p>
        </p:txBody>
      </p:sp>
      <p:sp>
        <p:nvSpPr>
          <p:cNvPr id="25" name="Text Box 8">
            <a:extLst>
              <a:ext uri="{FF2B5EF4-FFF2-40B4-BE49-F238E27FC236}">
                <a16:creationId xmlns="" xmlns:a16="http://schemas.microsoft.com/office/drawing/2014/main" id="{9B6F7137-F14D-4F33-831F-2E46EF5CBAD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069" y="1625251"/>
            <a:ext cx="547211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457200" indent="-457200">
              <a:spcBef>
                <a:spcPct val="50000"/>
              </a:spcBef>
              <a:buFont typeface="+mj-lt"/>
              <a:buAutoNum type="arabicPeriod" startAt="3"/>
            </a:pPr>
            <a:r>
              <a:rPr lang="en-US" sz="2800" b="1" u="sng" dirty="0" err="1">
                <a:solidFill>
                  <a:srgbClr val="FF0000"/>
                </a:solidFill>
                <a:latin typeface="Times New Roman" pitchFamily="18" charset="0"/>
              </a:rPr>
              <a:t>Hình</a:t>
            </a:r>
            <a:r>
              <a:rPr lang="en-US" sz="2800" b="1" u="sng" dirty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2800" b="1" u="sng" dirty="0" err="1">
                <a:solidFill>
                  <a:srgbClr val="FF0000"/>
                </a:solidFill>
                <a:latin typeface="Times New Roman" pitchFamily="18" charset="0"/>
              </a:rPr>
              <a:t>có</a:t>
            </a:r>
            <a:r>
              <a:rPr lang="en-US" sz="2800" b="1" u="sng" dirty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2800" b="1" u="sng" dirty="0" err="1">
                <a:solidFill>
                  <a:srgbClr val="FF0000"/>
                </a:solidFill>
                <a:latin typeface="Times New Roman" pitchFamily="18" charset="0"/>
              </a:rPr>
              <a:t>trục</a:t>
            </a:r>
            <a:r>
              <a:rPr lang="en-US" sz="2800" b="1" u="sng" dirty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2800" b="1" u="sng" dirty="0" err="1">
                <a:solidFill>
                  <a:srgbClr val="FF0000"/>
                </a:solidFill>
                <a:latin typeface="Times New Roman" pitchFamily="18" charset="0"/>
              </a:rPr>
              <a:t>đối</a:t>
            </a:r>
            <a:r>
              <a:rPr lang="en-US" sz="2800" b="1" u="sng" dirty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2800" b="1" u="sng" dirty="0" err="1">
                <a:solidFill>
                  <a:srgbClr val="FF0000"/>
                </a:solidFill>
                <a:latin typeface="Times New Roman" pitchFamily="18" charset="0"/>
              </a:rPr>
              <a:t>xứng</a:t>
            </a:r>
            <a:r>
              <a:rPr lang="en-US" sz="2800" b="1" u="sng" dirty="0">
                <a:solidFill>
                  <a:srgbClr val="FF0000"/>
                </a:solidFill>
                <a:latin typeface="Times New Roman" pitchFamily="18" charset="0"/>
              </a:rPr>
              <a:t>.</a:t>
            </a:r>
            <a:endParaRPr lang="en-US" sz="2800" dirty="0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26" name="Text Box 8">
            <a:extLst>
              <a:ext uri="{FF2B5EF4-FFF2-40B4-BE49-F238E27FC236}">
                <a16:creationId xmlns="" xmlns:a16="http://schemas.microsoft.com/office/drawing/2014/main" id="{F3B8F2CE-DF40-414C-BC34-B1C942198E3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1093515"/>
            <a:ext cx="777240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514350" indent="-514350">
              <a:spcBef>
                <a:spcPct val="50000"/>
              </a:spcBef>
              <a:buFont typeface="+mj-lt"/>
              <a:buAutoNum type="arabicPeriod" startAt="2"/>
            </a:pPr>
            <a:r>
              <a:rPr lang="en-US" sz="2800" b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Hai </a:t>
            </a:r>
            <a:r>
              <a:rPr lang="en-US" sz="2800" b="1" u="sng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2800" b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u="sng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đối</a:t>
            </a:r>
            <a:r>
              <a:rPr lang="en-US" sz="2800" b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u="sng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xứng</a:t>
            </a:r>
            <a:r>
              <a:rPr lang="en-US" sz="2800" b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qua </a:t>
            </a:r>
            <a:r>
              <a:rPr lang="en-US" sz="2800" b="1" u="sng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2800" b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u="sng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đường</a:t>
            </a:r>
            <a:r>
              <a:rPr lang="en-US" sz="2800" b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u="sng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thẳng</a:t>
            </a:r>
            <a:r>
              <a:rPr lang="en-US" sz="2800" b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8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" name="Text Box 10">
            <a:extLst>
              <a:ext uri="{FF2B5EF4-FFF2-40B4-BE49-F238E27FC236}">
                <a16:creationId xmlns="" xmlns:a16="http://schemas.microsoft.com/office/drawing/2014/main" id="{266570EF-7F41-4508-85EC-6161D13D0B8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11470" y="541746"/>
            <a:ext cx="730759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514350" indent="-514350">
              <a:spcBef>
                <a:spcPct val="50000"/>
              </a:spcBef>
              <a:buFont typeface="+mj-lt"/>
              <a:buAutoNum type="arabicPeriod"/>
            </a:pPr>
            <a:r>
              <a:rPr lang="en-US" sz="2800" b="1" u="sng" dirty="0">
                <a:solidFill>
                  <a:srgbClr val="FF0000"/>
                </a:solidFill>
                <a:latin typeface="Times New Roman" pitchFamily="18" charset="0"/>
              </a:rPr>
              <a:t>Hai </a:t>
            </a:r>
            <a:r>
              <a:rPr lang="en-US" sz="2800" b="1" u="sng" dirty="0" err="1">
                <a:solidFill>
                  <a:srgbClr val="FF0000"/>
                </a:solidFill>
                <a:latin typeface="Times New Roman" pitchFamily="18" charset="0"/>
              </a:rPr>
              <a:t>điểm</a:t>
            </a:r>
            <a:r>
              <a:rPr lang="en-US" sz="2800" b="1" u="sng" dirty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2800" b="1" u="sng" dirty="0" err="1">
                <a:solidFill>
                  <a:srgbClr val="FF0000"/>
                </a:solidFill>
                <a:latin typeface="Times New Roman" pitchFamily="18" charset="0"/>
              </a:rPr>
              <a:t>đối</a:t>
            </a:r>
            <a:r>
              <a:rPr lang="en-US" sz="2800" b="1" u="sng" dirty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2800" b="1" u="sng" dirty="0" err="1">
                <a:solidFill>
                  <a:srgbClr val="FF0000"/>
                </a:solidFill>
                <a:latin typeface="Times New Roman" pitchFamily="18" charset="0"/>
              </a:rPr>
              <a:t>xứng</a:t>
            </a:r>
            <a:r>
              <a:rPr lang="en-US" sz="2800" b="1" u="sng" dirty="0">
                <a:solidFill>
                  <a:srgbClr val="FF0000"/>
                </a:solidFill>
                <a:latin typeface="Times New Roman" pitchFamily="18" charset="0"/>
              </a:rPr>
              <a:t> qua </a:t>
            </a:r>
            <a:r>
              <a:rPr lang="en-US" sz="2800" b="1" u="sng" dirty="0" err="1">
                <a:solidFill>
                  <a:srgbClr val="FF0000"/>
                </a:solidFill>
                <a:latin typeface="Times New Roman" pitchFamily="18" charset="0"/>
              </a:rPr>
              <a:t>một</a:t>
            </a:r>
            <a:r>
              <a:rPr lang="en-US" sz="2800" b="1" u="sng" dirty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2800" b="1" u="sng" dirty="0" err="1">
                <a:solidFill>
                  <a:srgbClr val="FF0000"/>
                </a:solidFill>
                <a:latin typeface="Times New Roman" pitchFamily="18" charset="0"/>
              </a:rPr>
              <a:t>đường</a:t>
            </a:r>
            <a:r>
              <a:rPr lang="en-US" sz="2800" b="1" u="sng" dirty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2800" b="1" u="sng" dirty="0" err="1">
                <a:solidFill>
                  <a:srgbClr val="FF0000"/>
                </a:solidFill>
                <a:latin typeface="Times New Roman" pitchFamily="18" charset="0"/>
              </a:rPr>
              <a:t>thẳng</a:t>
            </a:r>
            <a:r>
              <a:rPr lang="en-US" sz="2800" b="1" u="sng" dirty="0">
                <a:solidFill>
                  <a:srgbClr val="FF0000"/>
                </a:solidFill>
                <a:latin typeface="Times New Roman" pitchFamily="18" charset="0"/>
              </a:rPr>
              <a:t>.</a:t>
            </a:r>
            <a:endParaRPr lang="en-US" sz="2800" dirty="0">
              <a:solidFill>
                <a:srgbClr val="FF0000"/>
              </a:solidFill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73320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ChangeArrowheads="1"/>
          </p:cNvSpPr>
          <p:nvPr>
            <p:ph type="title"/>
          </p:nvPr>
        </p:nvSpPr>
        <p:spPr>
          <a:xfrm>
            <a:off x="456406" y="150813"/>
            <a:ext cx="8229600" cy="487362"/>
          </a:xfrm>
        </p:spPr>
        <p:txBody>
          <a:bodyPr>
            <a:noAutofit/>
          </a:bodyPr>
          <a:lstStyle/>
          <a:p>
            <a:r>
              <a:rPr lang="en-US" sz="32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Ứng</a:t>
            </a:r>
            <a:r>
              <a:rPr lang="en-US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dụng</a:t>
            </a:r>
            <a:r>
              <a:rPr lang="en-US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trục</a:t>
            </a:r>
            <a:r>
              <a:rPr lang="en-US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đối</a:t>
            </a:r>
            <a:r>
              <a:rPr lang="en-US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xứng</a:t>
            </a:r>
            <a:r>
              <a:rPr lang="en-US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để</a:t>
            </a:r>
            <a:r>
              <a:rPr lang="en-US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vẽ</a:t>
            </a:r>
            <a:r>
              <a:rPr lang="en-US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lọ</a:t>
            </a:r>
            <a:r>
              <a:rPr lang="en-US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hoa</a:t>
            </a:r>
            <a:endParaRPr lang="en-US" sz="3200" dirty="0">
              <a:solidFill>
                <a:srgbClr val="FF006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7108" name="Picture 4" descr="H2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2627313" y="1600200"/>
            <a:ext cx="3887787" cy="4525963"/>
          </a:xfrm>
          <a:noFill/>
          <a:ln/>
        </p:spPr>
      </p:pic>
      <p:sp>
        <p:nvSpPr>
          <p:cNvPr id="47109" name="Line 5"/>
          <p:cNvSpPr>
            <a:spLocks noChangeShapeType="1"/>
          </p:cNvSpPr>
          <p:nvPr/>
        </p:nvSpPr>
        <p:spPr bwMode="auto">
          <a:xfrm>
            <a:off x="4572000" y="1219200"/>
            <a:ext cx="0" cy="5334000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47110" name="Line 6"/>
          <p:cNvSpPr>
            <a:spLocks noChangeShapeType="1"/>
          </p:cNvSpPr>
          <p:nvPr/>
        </p:nvSpPr>
        <p:spPr bwMode="auto">
          <a:xfrm>
            <a:off x="3632200" y="2159000"/>
            <a:ext cx="1828800" cy="0"/>
          </a:xfrm>
          <a:prstGeom prst="line">
            <a:avLst/>
          </a:prstGeom>
          <a:noFill/>
          <a:ln w="19050">
            <a:solidFill>
              <a:srgbClr val="0000FF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47111" name="Line 7"/>
          <p:cNvSpPr>
            <a:spLocks noChangeShapeType="1"/>
          </p:cNvSpPr>
          <p:nvPr/>
        </p:nvSpPr>
        <p:spPr bwMode="auto">
          <a:xfrm>
            <a:off x="3644900" y="2578100"/>
            <a:ext cx="1828800" cy="0"/>
          </a:xfrm>
          <a:prstGeom prst="line">
            <a:avLst/>
          </a:prstGeom>
          <a:noFill/>
          <a:ln w="19050">
            <a:solidFill>
              <a:srgbClr val="0000FF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47112" name="Line 8"/>
          <p:cNvSpPr>
            <a:spLocks noChangeShapeType="1"/>
          </p:cNvSpPr>
          <p:nvPr/>
        </p:nvSpPr>
        <p:spPr bwMode="auto">
          <a:xfrm flipV="1">
            <a:off x="3136900" y="3048000"/>
            <a:ext cx="2959100" cy="0"/>
          </a:xfrm>
          <a:prstGeom prst="line">
            <a:avLst/>
          </a:prstGeom>
          <a:noFill/>
          <a:ln w="19050">
            <a:solidFill>
              <a:srgbClr val="0000FF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47114" name="Line 10"/>
          <p:cNvSpPr>
            <a:spLocks noChangeShapeType="1"/>
          </p:cNvSpPr>
          <p:nvPr/>
        </p:nvSpPr>
        <p:spPr bwMode="auto">
          <a:xfrm flipV="1">
            <a:off x="3352800" y="4724400"/>
            <a:ext cx="2438400" cy="0"/>
          </a:xfrm>
          <a:prstGeom prst="line">
            <a:avLst/>
          </a:prstGeom>
          <a:noFill/>
          <a:ln w="19050">
            <a:solidFill>
              <a:srgbClr val="0000FF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47115" name="Line 11"/>
          <p:cNvSpPr>
            <a:spLocks noChangeShapeType="1"/>
          </p:cNvSpPr>
          <p:nvPr/>
        </p:nvSpPr>
        <p:spPr bwMode="auto">
          <a:xfrm>
            <a:off x="3708400" y="5372100"/>
            <a:ext cx="1828800" cy="0"/>
          </a:xfrm>
          <a:prstGeom prst="line">
            <a:avLst/>
          </a:prstGeom>
          <a:noFill/>
          <a:ln w="19050">
            <a:solidFill>
              <a:srgbClr val="0000FF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47117" name="Line 13"/>
          <p:cNvSpPr>
            <a:spLocks noChangeShapeType="1"/>
          </p:cNvSpPr>
          <p:nvPr/>
        </p:nvSpPr>
        <p:spPr bwMode="auto">
          <a:xfrm>
            <a:off x="3708400" y="5689600"/>
            <a:ext cx="1828800" cy="0"/>
          </a:xfrm>
          <a:prstGeom prst="line">
            <a:avLst/>
          </a:prstGeom>
          <a:noFill/>
          <a:ln w="19050">
            <a:solidFill>
              <a:srgbClr val="0000FF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graphicFrame>
        <p:nvGraphicFramePr>
          <p:cNvPr id="47121" name="Object 17"/>
          <p:cNvGraphicFramePr>
            <a:graphicFrameLocks noChangeAspect="1"/>
          </p:cNvGraphicFramePr>
          <p:nvPr/>
        </p:nvGraphicFramePr>
        <p:xfrm>
          <a:off x="3276600" y="1879600"/>
          <a:ext cx="914400" cy="1984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7" name="Equation" r:id="rId4" imgW="435285" imgH="677109" progId="Equation.DSMT4">
                  <p:embed/>
                </p:oleObj>
              </mc:Choice>
              <mc:Fallback>
                <p:oleObj name="Equation" r:id="rId4" imgW="435285" imgH="677109" progId="Equation.DSMT4">
                  <p:embed/>
                  <p:pic>
                    <p:nvPicPr>
                      <p:cNvPr id="0" name="Picture 4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76600" y="1879600"/>
                        <a:ext cx="914400" cy="1984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7122" name="Rectangle 18"/>
          <p:cNvSpPr>
            <a:spLocks noChangeArrowheads="1"/>
          </p:cNvSpPr>
          <p:nvPr/>
        </p:nvSpPr>
        <p:spPr bwMode="auto">
          <a:xfrm>
            <a:off x="4584700" y="2006600"/>
            <a:ext cx="152400" cy="152400"/>
          </a:xfrm>
          <a:prstGeom prst="rect">
            <a:avLst/>
          </a:prstGeom>
          <a:solidFill>
            <a:srgbClr val="FFFFFF"/>
          </a:solidFill>
          <a:ln w="12700" algn="ctr">
            <a:solidFill>
              <a:srgbClr val="0000FF"/>
            </a:solidFill>
            <a:prstDash val="sysDot"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7123" name="Rectangle 19"/>
          <p:cNvSpPr>
            <a:spLocks noChangeArrowheads="1"/>
          </p:cNvSpPr>
          <p:nvPr/>
        </p:nvSpPr>
        <p:spPr bwMode="auto">
          <a:xfrm>
            <a:off x="4584700" y="2425700"/>
            <a:ext cx="152400" cy="152400"/>
          </a:xfrm>
          <a:prstGeom prst="rect">
            <a:avLst/>
          </a:prstGeom>
          <a:solidFill>
            <a:srgbClr val="FFFFFF"/>
          </a:solidFill>
          <a:ln w="12700" algn="ctr">
            <a:solidFill>
              <a:srgbClr val="0000FF"/>
            </a:solidFill>
            <a:prstDash val="sysDot"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7124" name="Rectangle 20"/>
          <p:cNvSpPr>
            <a:spLocks noChangeArrowheads="1"/>
          </p:cNvSpPr>
          <p:nvPr/>
        </p:nvSpPr>
        <p:spPr bwMode="auto">
          <a:xfrm>
            <a:off x="4584700" y="5694363"/>
            <a:ext cx="152400" cy="152400"/>
          </a:xfrm>
          <a:prstGeom prst="rect">
            <a:avLst/>
          </a:prstGeom>
          <a:solidFill>
            <a:srgbClr val="FFFFFF"/>
          </a:solidFill>
          <a:ln w="12700" algn="ctr">
            <a:solidFill>
              <a:srgbClr val="0000FF"/>
            </a:solidFill>
            <a:prstDash val="sysDot"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7125" name="Rectangle 21"/>
          <p:cNvSpPr>
            <a:spLocks noChangeArrowheads="1"/>
          </p:cNvSpPr>
          <p:nvPr/>
        </p:nvSpPr>
        <p:spPr bwMode="auto">
          <a:xfrm>
            <a:off x="4584700" y="5207000"/>
            <a:ext cx="152400" cy="152400"/>
          </a:xfrm>
          <a:prstGeom prst="rect">
            <a:avLst/>
          </a:prstGeom>
          <a:solidFill>
            <a:srgbClr val="FFFFFF"/>
          </a:solidFill>
          <a:ln w="12700" algn="ctr">
            <a:solidFill>
              <a:srgbClr val="0000FF"/>
            </a:solidFill>
            <a:prstDash val="sysDot"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7126" name="Rectangle 22"/>
          <p:cNvSpPr>
            <a:spLocks noChangeArrowheads="1"/>
          </p:cNvSpPr>
          <p:nvPr/>
        </p:nvSpPr>
        <p:spPr bwMode="auto">
          <a:xfrm>
            <a:off x="4584700" y="2895600"/>
            <a:ext cx="152400" cy="152400"/>
          </a:xfrm>
          <a:prstGeom prst="rect">
            <a:avLst/>
          </a:prstGeom>
          <a:solidFill>
            <a:srgbClr val="FFFFFF"/>
          </a:solidFill>
          <a:ln w="12700" algn="ctr">
            <a:solidFill>
              <a:srgbClr val="0000FF"/>
            </a:solidFill>
            <a:prstDash val="sysDot"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7127" name="Rectangle 23"/>
          <p:cNvSpPr>
            <a:spLocks noChangeArrowheads="1"/>
          </p:cNvSpPr>
          <p:nvPr/>
        </p:nvSpPr>
        <p:spPr bwMode="auto">
          <a:xfrm>
            <a:off x="4584700" y="4572000"/>
            <a:ext cx="152400" cy="152400"/>
          </a:xfrm>
          <a:prstGeom prst="rect">
            <a:avLst/>
          </a:prstGeom>
          <a:solidFill>
            <a:srgbClr val="FFFFFF"/>
          </a:solidFill>
          <a:ln w="12700" algn="ctr">
            <a:solidFill>
              <a:srgbClr val="0000FF"/>
            </a:solidFill>
            <a:prstDash val="sysDot"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7128" name="Line 24"/>
          <p:cNvSpPr>
            <a:spLocks noChangeShapeType="1"/>
          </p:cNvSpPr>
          <p:nvPr/>
        </p:nvSpPr>
        <p:spPr bwMode="auto">
          <a:xfrm>
            <a:off x="4114800" y="2044700"/>
            <a:ext cx="0" cy="22860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47130" name="Line 26"/>
          <p:cNvSpPr>
            <a:spLocks noChangeShapeType="1"/>
          </p:cNvSpPr>
          <p:nvPr/>
        </p:nvSpPr>
        <p:spPr bwMode="auto">
          <a:xfrm>
            <a:off x="5041900" y="2044700"/>
            <a:ext cx="0" cy="22860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47131" name="Line 27"/>
          <p:cNvSpPr>
            <a:spLocks noChangeShapeType="1"/>
          </p:cNvSpPr>
          <p:nvPr/>
        </p:nvSpPr>
        <p:spPr bwMode="auto">
          <a:xfrm>
            <a:off x="4114800" y="2451100"/>
            <a:ext cx="0" cy="22860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47132" name="Line 28"/>
          <p:cNvSpPr>
            <a:spLocks noChangeShapeType="1"/>
          </p:cNvSpPr>
          <p:nvPr/>
        </p:nvSpPr>
        <p:spPr bwMode="auto">
          <a:xfrm>
            <a:off x="5041900" y="2463800"/>
            <a:ext cx="0" cy="22860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47133" name="Line 29"/>
          <p:cNvSpPr>
            <a:spLocks noChangeShapeType="1"/>
          </p:cNvSpPr>
          <p:nvPr/>
        </p:nvSpPr>
        <p:spPr bwMode="auto">
          <a:xfrm>
            <a:off x="3886200" y="2895600"/>
            <a:ext cx="0" cy="228600"/>
          </a:xfrm>
          <a:prstGeom prst="line">
            <a:avLst/>
          </a:prstGeom>
          <a:noFill/>
          <a:ln w="57150" cmpd="thinThick">
            <a:solidFill>
              <a:srgbClr val="00FF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47134" name="Line 30"/>
          <p:cNvSpPr>
            <a:spLocks noChangeShapeType="1"/>
          </p:cNvSpPr>
          <p:nvPr/>
        </p:nvSpPr>
        <p:spPr bwMode="auto">
          <a:xfrm>
            <a:off x="5295900" y="2882900"/>
            <a:ext cx="0" cy="228600"/>
          </a:xfrm>
          <a:prstGeom prst="line">
            <a:avLst/>
          </a:prstGeom>
          <a:noFill/>
          <a:ln w="57150" cmpd="thinThick">
            <a:solidFill>
              <a:srgbClr val="00FF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47135" name="Line 31"/>
          <p:cNvSpPr>
            <a:spLocks noChangeShapeType="1"/>
          </p:cNvSpPr>
          <p:nvPr/>
        </p:nvSpPr>
        <p:spPr bwMode="auto">
          <a:xfrm>
            <a:off x="4013200" y="4572000"/>
            <a:ext cx="0" cy="228600"/>
          </a:xfrm>
          <a:prstGeom prst="line">
            <a:avLst/>
          </a:prstGeom>
          <a:noFill/>
          <a:ln w="69850" cmpd="tri">
            <a:solidFill>
              <a:srgbClr val="008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47136" name="Line 32"/>
          <p:cNvSpPr>
            <a:spLocks noChangeShapeType="1"/>
          </p:cNvSpPr>
          <p:nvPr/>
        </p:nvSpPr>
        <p:spPr bwMode="auto">
          <a:xfrm>
            <a:off x="5143500" y="4546600"/>
            <a:ext cx="0" cy="228600"/>
          </a:xfrm>
          <a:prstGeom prst="line">
            <a:avLst/>
          </a:prstGeom>
          <a:noFill/>
          <a:ln w="79375" cmpd="tri">
            <a:solidFill>
              <a:srgbClr val="008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47137" name="Line 33"/>
          <p:cNvSpPr>
            <a:spLocks noChangeShapeType="1"/>
          </p:cNvSpPr>
          <p:nvPr/>
        </p:nvSpPr>
        <p:spPr bwMode="auto">
          <a:xfrm>
            <a:off x="4191000" y="5257800"/>
            <a:ext cx="0" cy="228600"/>
          </a:xfrm>
          <a:prstGeom prst="line">
            <a:avLst/>
          </a:prstGeom>
          <a:ln>
            <a:headEnd/>
            <a:tailEnd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/>
          <a:lstStyle/>
          <a:p>
            <a:endParaRPr lang="en-US"/>
          </a:p>
        </p:txBody>
      </p:sp>
      <p:sp>
        <p:nvSpPr>
          <p:cNvPr id="47138" name="Line 34"/>
          <p:cNvSpPr>
            <a:spLocks noChangeShapeType="1"/>
          </p:cNvSpPr>
          <p:nvPr/>
        </p:nvSpPr>
        <p:spPr bwMode="auto">
          <a:xfrm>
            <a:off x="5016500" y="5257800"/>
            <a:ext cx="0" cy="228600"/>
          </a:xfrm>
          <a:prstGeom prst="line">
            <a:avLst/>
          </a:prstGeom>
          <a:ln>
            <a:headEnd/>
            <a:tailEnd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/>
          <a:lstStyle/>
          <a:p>
            <a:endParaRPr lang="en-US"/>
          </a:p>
        </p:txBody>
      </p:sp>
      <p:sp>
        <p:nvSpPr>
          <p:cNvPr id="47139" name="Line 35"/>
          <p:cNvSpPr>
            <a:spLocks noChangeShapeType="1"/>
          </p:cNvSpPr>
          <p:nvPr/>
        </p:nvSpPr>
        <p:spPr bwMode="auto">
          <a:xfrm>
            <a:off x="4191000" y="5562600"/>
            <a:ext cx="0" cy="228600"/>
          </a:xfrm>
          <a:prstGeom prst="line">
            <a:avLst/>
          </a:prstGeom>
          <a:noFill/>
          <a:ln w="66675" cmpd="dbl">
            <a:solidFill>
              <a:srgbClr val="FF00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47140" name="Line 36"/>
          <p:cNvSpPr>
            <a:spLocks noChangeShapeType="1"/>
          </p:cNvSpPr>
          <p:nvPr/>
        </p:nvSpPr>
        <p:spPr bwMode="auto">
          <a:xfrm>
            <a:off x="5016500" y="5562600"/>
            <a:ext cx="0" cy="228600"/>
          </a:xfrm>
          <a:prstGeom prst="line">
            <a:avLst/>
          </a:prstGeom>
          <a:noFill/>
          <a:ln w="60325" cmpd="dbl">
            <a:solidFill>
              <a:srgbClr val="FF00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47141" name="Line 37"/>
          <p:cNvSpPr>
            <a:spLocks noChangeShapeType="1"/>
          </p:cNvSpPr>
          <p:nvPr/>
        </p:nvSpPr>
        <p:spPr bwMode="auto">
          <a:xfrm flipV="1">
            <a:off x="2986088" y="3595688"/>
            <a:ext cx="3200400" cy="14287"/>
          </a:xfrm>
          <a:prstGeom prst="line">
            <a:avLst/>
          </a:prstGeom>
          <a:noFill/>
          <a:ln w="19050">
            <a:solidFill>
              <a:srgbClr val="0000FF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47142" name="Rectangle 38"/>
          <p:cNvSpPr>
            <a:spLocks noChangeArrowheads="1"/>
          </p:cNvSpPr>
          <p:nvPr/>
        </p:nvSpPr>
        <p:spPr bwMode="auto">
          <a:xfrm>
            <a:off x="4591050" y="3429000"/>
            <a:ext cx="152400" cy="152400"/>
          </a:xfrm>
          <a:prstGeom prst="rect">
            <a:avLst/>
          </a:prstGeom>
          <a:solidFill>
            <a:srgbClr val="FFFFFF"/>
          </a:solidFill>
          <a:ln w="12700" algn="ctr">
            <a:solidFill>
              <a:srgbClr val="0000FF"/>
            </a:solidFill>
            <a:prstDash val="sysDot"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cxnSp>
        <p:nvCxnSpPr>
          <p:cNvPr id="3" name="Straight Connector 2"/>
          <p:cNvCxnSpPr/>
          <p:nvPr/>
        </p:nvCxnSpPr>
        <p:spPr>
          <a:xfrm>
            <a:off x="3708400" y="3505200"/>
            <a:ext cx="0" cy="228600"/>
          </a:xfrm>
          <a:prstGeom prst="line">
            <a:avLst/>
          </a:prstGeom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36" name="Straight Connector 35"/>
          <p:cNvCxnSpPr/>
          <p:nvPr/>
        </p:nvCxnSpPr>
        <p:spPr>
          <a:xfrm>
            <a:off x="5257800" y="3505200"/>
            <a:ext cx="0" cy="228600"/>
          </a:xfrm>
          <a:prstGeom prst="line">
            <a:avLst/>
          </a:prstGeom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1000"/>
                                        <p:tgtEl>
                                          <p:spTgt spid="47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71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71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7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71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71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7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7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7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47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71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71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47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71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71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47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71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71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47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7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47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47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471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471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47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47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471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47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471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471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47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471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471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47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471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471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47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8" dur="500"/>
                                        <p:tgtEl>
                                          <p:spTgt spid="47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4" dur="500"/>
                                        <p:tgtEl>
                                          <p:spTgt spid="47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471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471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1000"/>
                                        <p:tgtEl>
                                          <p:spTgt spid="47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471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471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1000"/>
                                        <p:tgtEl>
                                          <p:spTgt spid="47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471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471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1000"/>
                                        <p:tgtEl>
                                          <p:spTgt spid="47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471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471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1000"/>
                                        <p:tgtEl>
                                          <p:spTgt spid="47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471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471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6" dur="1000"/>
                                        <p:tgtEl>
                                          <p:spTgt spid="47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471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471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1000"/>
                                        <p:tgtEl>
                                          <p:spTgt spid="47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471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471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6" dur="1000"/>
                                        <p:tgtEl>
                                          <p:spTgt spid="47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471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471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1" dur="1000"/>
                                        <p:tgtEl>
                                          <p:spTgt spid="47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471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471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8" dur="1000"/>
                                        <p:tgtEl>
                                          <p:spTgt spid="47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471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471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3" dur="1000"/>
                                        <p:tgtEl>
                                          <p:spTgt spid="47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4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6" dur="1000" fill="hold"/>
                                        <p:tgtEl>
                                          <p:spTgt spid="471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1000" fill="hold"/>
                                        <p:tgtEl>
                                          <p:spTgt spid="471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8" dur="1000"/>
                                        <p:tgtEl>
                                          <p:spTgt spid="47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9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1" dur="1000" fill="hold"/>
                                        <p:tgtEl>
                                          <p:spTgt spid="47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000" fill="hold"/>
                                        <p:tgtEl>
                                          <p:spTgt spid="47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3" dur="1000"/>
                                        <p:tgtEl>
                                          <p:spTgt spid="47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8" dur="5000"/>
                                        <p:tgtEl>
                                          <p:spTgt spid="47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09" grpId="0" animBg="1"/>
      <p:bldP spid="47110" grpId="0" animBg="1"/>
      <p:bldP spid="47111" grpId="0" animBg="1"/>
      <p:bldP spid="47112" grpId="0" animBg="1"/>
      <p:bldP spid="47114" grpId="0" animBg="1"/>
      <p:bldP spid="47115" grpId="0" animBg="1"/>
      <p:bldP spid="47117" grpId="0" animBg="1"/>
      <p:bldP spid="47122" grpId="0" animBg="1"/>
      <p:bldP spid="47123" grpId="0" animBg="1"/>
      <p:bldP spid="47124" grpId="0" animBg="1"/>
      <p:bldP spid="47125" grpId="0" animBg="1"/>
      <p:bldP spid="47126" grpId="0" animBg="1"/>
      <p:bldP spid="47127" grpId="0" animBg="1"/>
      <p:bldP spid="47128" grpId="0" animBg="1"/>
      <p:bldP spid="47130" grpId="0" animBg="1"/>
      <p:bldP spid="47131" grpId="0" animBg="1"/>
      <p:bldP spid="47132" grpId="0" animBg="1"/>
      <p:bldP spid="47133" grpId="0" animBg="1"/>
      <p:bldP spid="47134" grpId="0" animBg="1"/>
      <p:bldP spid="47135" grpId="0" animBg="1"/>
      <p:bldP spid="47136" grpId="0" animBg="1"/>
      <p:bldP spid="47137" grpId="0" animBg="1"/>
      <p:bldP spid="47138" grpId="0" animBg="1"/>
      <p:bldP spid="47139" grpId="0" animBg="1"/>
      <p:bldP spid="47140" grpId="0" animBg="1"/>
      <p:bldP spid="47141" grpId="0" animBg="1"/>
      <p:bldP spid="4714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Text Box 3">
            <a:extLst>
              <a:ext uri="{FF2B5EF4-FFF2-40B4-BE49-F238E27FC236}">
                <a16:creationId xmlns="" xmlns:a16="http://schemas.microsoft.com/office/drawing/2014/main" id="{0F408FB1-A243-4DEC-AC19-4183BBCEDBA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71900" y="582595"/>
            <a:ext cx="1905000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  <a:defRPr/>
            </a:pPr>
            <a:r>
              <a:rPr lang="en-US" altLang="en-US" sz="4400" b="1" dirty="0" err="1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altLang="en-US" sz="4400" b="1" dirty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8</a:t>
            </a:r>
          </a:p>
        </p:txBody>
      </p:sp>
      <p:sp>
        <p:nvSpPr>
          <p:cNvPr id="6146" name="WordArt 4">
            <a:extLst>
              <a:ext uri="{FF2B5EF4-FFF2-40B4-BE49-F238E27FC236}">
                <a16:creationId xmlns="" xmlns:a16="http://schemas.microsoft.com/office/drawing/2014/main" id="{9E625A86-8133-42CA-84B3-28825665BCD3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912018" y="1076697"/>
            <a:ext cx="7700963" cy="2700338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37500"/>
              </a:avLst>
            </a:prstTxWarp>
          </a:bodyPr>
          <a:lstStyle/>
          <a:p>
            <a:pPr algn="ctr"/>
            <a:r>
              <a:rPr lang="en-US" sz="3600" b="1" kern="10" dirty="0">
                <a:ln w="9525">
                  <a:solidFill>
                    <a:srgbClr val="003300"/>
                  </a:solidFill>
                  <a:round/>
                  <a:headEnd/>
                  <a:tailEnd/>
                </a:ln>
                <a:solidFill>
                  <a:srgbClr val="99CC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ĐỐI XỨNG TÂM</a:t>
            </a:r>
          </a:p>
        </p:txBody>
      </p:sp>
      <p:sp>
        <p:nvSpPr>
          <p:cNvPr id="4108" name="Text Box 12">
            <a:extLst>
              <a:ext uri="{FF2B5EF4-FFF2-40B4-BE49-F238E27FC236}">
                <a16:creationId xmlns="" xmlns:a16="http://schemas.microsoft.com/office/drawing/2014/main" id="{3E5F764D-9BF5-47F0-9651-D7A07643533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5325" y="4125480"/>
            <a:ext cx="8153400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chữ</a:t>
            </a:r>
            <a:r>
              <a:rPr lang="en-US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cái</a:t>
            </a:r>
            <a:r>
              <a:rPr lang="en-US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N </a:t>
            </a:r>
            <a:r>
              <a:rPr lang="en-US" alt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S </a:t>
            </a:r>
            <a:r>
              <a:rPr lang="en-US" alt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trên</a:t>
            </a:r>
            <a:r>
              <a:rPr lang="en-US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chiếc</a:t>
            </a:r>
            <a:r>
              <a:rPr lang="en-US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la </a:t>
            </a:r>
            <a:r>
              <a:rPr lang="en-US" alt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bàn</a:t>
            </a:r>
            <a:r>
              <a:rPr lang="en-US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chung</a:t>
            </a:r>
            <a:r>
              <a:rPr lang="en-US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tính</a:t>
            </a:r>
            <a:r>
              <a:rPr lang="en-US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chất</a:t>
            </a:r>
            <a:r>
              <a:rPr lang="en-US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sau</a:t>
            </a:r>
            <a:r>
              <a:rPr lang="en-US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alt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đó</a:t>
            </a:r>
            <a:r>
              <a:rPr lang="en-US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chữ</a:t>
            </a:r>
            <a:r>
              <a:rPr lang="en-US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cái</a:t>
            </a:r>
            <a:r>
              <a:rPr lang="en-US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tâm</a:t>
            </a:r>
            <a:r>
              <a:rPr lang="en-US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đối</a:t>
            </a:r>
            <a:r>
              <a:rPr lang="en-US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xứng</a:t>
            </a:r>
            <a:r>
              <a:rPr lang="en-US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4109" name="AutoShape 13">
            <a:extLst>
              <a:ext uri="{FF2B5EF4-FFF2-40B4-BE49-F238E27FC236}">
                <a16:creationId xmlns="" xmlns:a16="http://schemas.microsoft.com/office/drawing/2014/main" id="{DAB19159-0B4C-4551-BD4C-0834B5D470E8}"/>
              </a:ext>
            </a:extLst>
          </p:cNvPr>
          <p:cNvSpPr>
            <a:spLocks noChangeArrowheads="1"/>
          </p:cNvSpPr>
          <p:nvPr/>
        </p:nvSpPr>
        <p:spPr bwMode="auto">
          <a:xfrm>
            <a:off x="695325" y="3992935"/>
            <a:ext cx="8153400" cy="1219199"/>
          </a:xfrm>
          <a:prstGeom prst="flowChartAlternateProcess">
            <a:avLst/>
          </a:prstGeom>
          <a:noFill/>
          <a:ln w="76200" cmpd="dbl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endParaRPr lang="en-US" altLang="en-US"/>
          </a:p>
        </p:txBody>
      </p:sp>
      <p:sp>
        <p:nvSpPr>
          <p:cNvPr id="4110" name="Oval 14">
            <a:extLst>
              <a:ext uri="{FF2B5EF4-FFF2-40B4-BE49-F238E27FC236}">
                <a16:creationId xmlns="" xmlns:a16="http://schemas.microsoft.com/office/drawing/2014/main" id="{9F94E7B1-4492-4609-B0C4-4EB224EC507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95750" y="5406592"/>
            <a:ext cx="1109663" cy="1109662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4111" name="AutoShape 15">
            <a:extLst>
              <a:ext uri="{FF2B5EF4-FFF2-40B4-BE49-F238E27FC236}">
                <a16:creationId xmlns="" xmlns:a16="http://schemas.microsoft.com/office/drawing/2014/main" id="{F6AFD4E6-3CE5-4078-A7AE-BEAF20B2F748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0" y="5625667"/>
            <a:ext cx="228600" cy="685800"/>
          </a:xfrm>
          <a:prstGeom prst="flowChartSor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4112" name="Oval 16">
            <a:extLst>
              <a:ext uri="{FF2B5EF4-FFF2-40B4-BE49-F238E27FC236}">
                <a16:creationId xmlns="" xmlns:a16="http://schemas.microsoft.com/office/drawing/2014/main" id="{9039B4AF-7474-4E08-A8D8-9A08AD4985C6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38600" y="5344679"/>
            <a:ext cx="1219200" cy="1219200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4113" name="Text Box 17">
            <a:extLst>
              <a:ext uri="{FF2B5EF4-FFF2-40B4-BE49-F238E27FC236}">
                <a16:creationId xmlns="" xmlns:a16="http://schemas.microsoft.com/office/drawing/2014/main" id="{D7DDD594-209C-45B9-94DC-813CCBF071F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00563" y="5368492"/>
            <a:ext cx="30480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r" eaLnBrk="1" hangingPunct="1">
              <a:spcBef>
                <a:spcPct val="50000"/>
              </a:spcBef>
              <a:defRPr/>
            </a:pPr>
            <a:r>
              <a:rPr lang="en-US" altLang="en-US" sz="1600">
                <a:latin typeface="Arial" charset="0"/>
                <a:cs typeface="Arial" charset="0"/>
              </a:rPr>
              <a:t>N</a:t>
            </a:r>
          </a:p>
        </p:txBody>
      </p:sp>
      <p:sp>
        <p:nvSpPr>
          <p:cNvPr id="4114" name="Text Box 18">
            <a:extLst>
              <a:ext uri="{FF2B5EF4-FFF2-40B4-BE49-F238E27FC236}">
                <a16:creationId xmlns="" xmlns:a16="http://schemas.microsoft.com/office/drawing/2014/main" id="{F41BFA78-7AD6-4D84-A570-1E026E52FEB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43425" y="6254317"/>
            <a:ext cx="30480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r" eaLnBrk="1" hangingPunct="1">
              <a:spcBef>
                <a:spcPct val="50000"/>
              </a:spcBef>
              <a:defRPr/>
            </a:pPr>
            <a:r>
              <a:rPr lang="en-US" altLang="en-US" sz="1600">
                <a:latin typeface="Arial" charset="0"/>
                <a:cs typeface="Arial" charset="0"/>
              </a:rPr>
              <a:t>S</a:t>
            </a:r>
          </a:p>
        </p:txBody>
      </p:sp>
      <p:sp>
        <p:nvSpPr>
          <p:cNvPr id="4115" name="Oval 19">
            <a:extLst>
              <a:ext uri="{FF2B5EF4-FFF2-40B4-BE49-F238E27FC236}">
                <a16:creationId xmlns="" xmlns:a16="http://schemas.microsoft.com/office/drawing/2014/main" id="{665B0E7D-C909-47A5-9E3F-CDE4D409823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33913" y="5920942"/>
            <a:ext cx="109537" cy="109537"/>
          </a:xfrm>
          <a:prstGeom prst="ellipse">
            <a:avLst/>
          </a:prstGeom>
          <a:solidFill>
            <a:schemeClr val="tx2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</p:spTree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Rectangle 6">
            <a:hlinkClick r:id="rId2"/>
            <a:extLst>
              <a:ext uri="{FF2B5EF4-FFF2-40B4-BE49-F238E27FC236}">
                <a16:creationId xmlns="" xmlns:a16="http://schemas.microsoft.com/office/drawing/2014/main" id="{10E991A0-5FAA-46DD-8F12-6F33306D0D2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95672" y="533400"/>
            <a:ext cx="5236691" cy="6324599"/>
          </a:xfrm>
          <a:prstGeom prst="rect">
            <a:avLst/>
          </a:prstGeom>
          <a:ln w="9525"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endParaRPr lang="en-US" sz="20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2" name="Rectangle 8">
            <a:extLst>
              <a:ext uri="{FF2B5EF4-FFF2-40B4-BE49-F238E27FC236}">
                <a16:creationId xmlns="" xmlns:a16="http://schemas.microsoft.com/office/drawing/2014/main" id="{82E10ADE-C0E4-4815-8B92-4630BCEF5B51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533400"/>
            <a:ext cx="4096828" cy="6324600"/>
          </a:xfrm>
          <a:prstGeom prst="rect">
            <a:avLst/>
          </a:prstGeom>
          <a:solidFill>
            <a:srgbClr val="CCFF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spcBef>
                <a:spcPct val="50000"/>
              </a:spcBef>
            </a:pPr>
            <a:endParaRPr lang="en-US" sz="2000" b="1" u="sng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en-US" sz="2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149" name="Line 5">
            <a:extLst>
              <a:ext uri="{FF2B5EF4-FFF2-40B4-BE49-F238E27FC236}">
                <a16:creationId xmlns="" xmlns:a16="http://schemas.microsoft.com/office/drawing/2014/main" id="{C8797754-0688-4086-8E80-16D7AD301A1C}"/>
              </a:ext>
            </a:extLst>
          </p:cNvPr>
          <p:cNvSpPr>
            <a:spLocks noChangeShapeType="1"/>
          </p:cNvSpPr>
          <p:nvPr/>
        </p:nvSpPr>
        <p:spPr bwMode="auto">
          <a:xfrm>
            <a:off x="4096828" y="543979"/>
            <a:ext cx="0" cy="6324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>
              <a:defRPr/>
            </a:pPr>
            <a:endParaRPr lang="en-US" sz="2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150" name="Text Box 6">
            <a:extLst>
              <a:ext uri="{FF2B5EF4-FFF2-40B4-BE49-F238E27FC236}">
                <a16:creationId xmlns="" xmlns:a16="http://schemas.microsoft.com/office/drawing/2014/main" id="{BDA8D8E4-FAC5-439D-A7E2-A8C73C7A2C5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43400" y="5410200"/>
            <a:ext cx="457200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en-US" altLang="en-US" sz="2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155" name="Text Box 11">
            <a:extLst>
              <a:ext uri="{FF2B5EF4-FFF2-40B4-BE49-F238E27FC236}">
                <a16:creationId xmlns="" xmlns:a16="http://schemas.microsoft.com/office/drawing/2014/main" id="{8FF38364-42D9-42B5-BE48-475F70FC7B5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838200"/>
            <a:ext cx="3581400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en-US" altLang="en-US" sz="2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157" name="Line 13">
            <a:extLst>
              <a:ext uri="{FF2B5EF4-FFF2-40B4-BE49-F238E27FC236}">
                <a16:creationId xmlns="" xmlns:a16="http://schemas.microsoft.com/office/drawing/2014/main" id="{E6283C79-10BE-42F3-B771-398572C3008A}"/>
              </a:ext>
            </a:extLst>
          </p:cNvPr>
          <p:cNvSpPr>
            <a:spLocks noChangeShapeType="1"/>
          </p:cNvSpPr>
          <p:nvPr/>
        </p:nvSpPr>
        <p:spPr bwMode="auto">
          <a:xfrm>
            <a:off x="4572000" y="2514600"/>
            <a:ext cx="3962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>
              <a:defRPr/>
            </a:pPr>
            <a:endParaRPr lang="en-US" sz="2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6158" name="Group 14">
            <a:extLst>
              <a:ext uri="{FF2B5EF4-FFF2-40B4-BE49-F238E27FC236}">
                <a16:creationId xmlns="" xmlns:a16="http://schemas.microsoft.com/office/drawing/2014/main" id="{A88247AF-4B6F-400C-8982-8B910494440A}"/>
              </a:ext>
            </a:extLst>
          </p:cNvPr>
          <p:cNvGrpSpPr>
            <a:grpSpLocks/>
          </p:cNvGrpSpPr>
          <p:nvPr/>
        </p:nvGrpSpPr>
        <p:grpSpPr bwMode="auto">
          <a:xfrm>
            <a:off x="4524375" y="2557463"/>
            <a:ext cx="4451350" cy="684212"/>
            <a:chOff x="703" y="1253"/>
            <a:chExt cx="3492" cy="589"/>
          </a:xfrm>
        </p:grpSpPr>
        <p:sp>
          <p:nvSpPr>
            <p:cNvPr id="6159" name="Rectangle 15">
              <a:extLst>
                <a:ext uri="{FF2B5EF4-FFF2-40B4-BE49-F238E27FC236}">
                  <a16:creationId xmlns="" xmlns:a16="http://schemas.microsoft.com/office/drawing/2014/main" id="{9CC1E04A-CBAE-4202-A623-81F1E163A51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03" y="1253"/>
              <a:ext cx="3492" cy="589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rgbClr val="006666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 sz="20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6160" name="Line 16">
              <a:extLst>
                <a:ext uri="{FF2B5EF4-FFF2-40B4-BE49-F238E27FC236}">
                  <a16:creationId xmlns="" xmlns:a16="http://schemas.microsoft.com/office/drawing/2014/main" id="{00FABDD7-77B9-4295-892B-6DB1E7C97ED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021" y="1275"/>
              <a:ext cx="0" cy="227"/>
            </a:xfrm>
            <a:prstGeom prst="line">
              <a:avLst/>
            </a:prstGeom>
            <a:noFill/>
            <a:ln w="19050">
              <a:solidFill>
                <a:srgbClr val="0000CC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en-US" sz="20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6161" name="Line 17">
              <a:extLst>
                <a:ext uri="{FF2B5EF4-FFF2-40B4-BE49-F238E27FC236}">
                  <a16:creationId xmlns="" xmlns:a16="http://schemas.microsoft.com/office/drawing/2014/main" id="{AA1BABAB-BA1C-47D0-9E8F-EC08215EFF7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327" y="1269"/>
              <a:ext cx="0" cy="227"/>
            </a:xfrm>
            <a:prstGeom prst="line">
              <a:avLst/>
            </a:prstGeom>
            <a:noFill/>
            <a:ln w="19050">
              <a:solidFill>
                <a:srgbClr val="0000CC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en-US" sz="20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6162" name="Line 18">
              <a:extLst>
                <a:ext uri="{FF2B5EF4-FFF2-40B4-BE49-F238E27FC236}">
                  <a16:creationId xmlns="" xmlns:a16="http://schemas.microsoft.com/office/drawing/2014/main" id="{77F7ED5E-8CCC-4DCE-A8AF-F7218D15517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647" y="1263"/>
              <a:ext cx="0" cy="227"/>
            </a:xfrm>
            <a:prstGeom prst="line">
              <a:avLst/>
            </a:prstGeom>
            <a:noFill/>
            <a:ln w="19050">
              <a:solidFill>
                <a:srgbClr val="0000CC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en-US" sz="20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6163" name="Line 19">
              <a:extLst>
                <a:ext uri="{FF2B5EF4-FFF2-40B4-BE49-F238E27FC236}">
                  <a16:creationId xmlns="" xmlns:a16="http://schemas.microsoft.com/office/drawing/2014/main" id="{A176DD5A-1568-48A8-BABD-8E630E1CDBF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965" y="1263"/>
              <a:ext cx="0" cy="227"/>
            </a:xfrm>
            <a:prstGeom prst="line">
              <a:avLst/>
            </a:prstGeom>
            <a:noFill/>
            <a:ln w="19050">
              <a:solidFill>
                <a:srgbClr val="0000CC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en-US" sz="20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6164" name="Line 20">
              <a:extLst>
                <a:ext uri="{FF2B5EF4-FFF2-40B4-BE49-F238E27FC236}">
                  <a16:creationId xmlns="" xmlns:a16="http://schemas.microsoft.com/office/drawing/2014/main" id="{2A050E30-AAFA-46A8-83E9-E8006536978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285" y="1269"/>
              <a:ext cx="0" cy="227"/>
            </a:xfrm>
            <a:prstGeom prst="line">
              <a:avLst/>
            </a:prstGeom>
            <a:noFill/>
            <a:ln w="19050">
              <a:solidFill>
                <a:srgbClr val="0000CC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en-US" sz="20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6165" name="Line 21">
              <a:extLst>
                <a:ext uri="{FF2B5EF4-FFF2-40B4-BE49-F238E27FC236}">
                  <a16:creationId xmlns="" xmlns:a16="http://schemas.microsoft.com/office/drawing/2014/main" id="{66AD28C3-726E-42B4-9866-827B3A5FF1D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605" y="1263"/>
              <a:ext cx="0" cy="227"/>
            </a:xfrm>
            <a:prstGeom prst="line">
              <a:avLst/>
            </a:prstGeom>
            <a:noFill/>
            <a:ln w="19050">
              <a:solidFill>
                <a:srgbClr val="0000CC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en-US" sz="20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6166" name="Line 22">
              <a:extLst>
                <a:ext uri="{FF2B5EF4-FFF2-40B4-BE49-F238E27FC236}">
                  <a16:creationId xmlns="" xmlns:a16="http://schemas.microsoft.com/office/drawing/2014/main" id="{5F9E405D-6E34-44D4-9CCC-84638282E99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926" y="1275"/>
              <a:ext cx="0" cy="227"/>
            </a:xfrm>
            <a:prstGeom prst="line">
              <a:avLst/>
            </a:prstGeom>
            <a:noFill/>
            <a:ln w="19050">
              <a:solidFill>
                <a:srgbClr val="0000CC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en-US" sz="20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6167" name="Line 23">
              <a:extLst>
                <a:ext uri="{FF2B5EF4-FFF2-40B4-BE49-F238E27FC236}">
                  <a16:creationId xmlns="" xmlns:a16="http://schemas.microsoft.com/office/drawing/2014/main" id="{EFF87909-F9E3-477C-A98B-B9B7528AB1D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247" y="1269"/>
              <a:ext cx="0" cy="227"/>
            </a:xfrm>
            <a:prstGeom prst="line">
              <a:avLst/>
            </a:prstGeom>
            <a:noFill/>
            <a:ln w="19050">
              <a:solidFill>
                <a:srgbClr val="0000CC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en-US" sz="20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6168" name="Line 24">
              <a:extLst>
                <a:ext uri="{FF2B5EF4-FFF2-40B4-BE49-F238E27FC236}">
                  <a16:creationId xmlns="" xmlns:a16="http://schemas.microsoft.com/office/drawing/2014/main" id="{935A324F-3B9E-4E4A-8BA2-86C8DA92CEC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564" y="1273"/>
              <a:ext cx="0" cy="227"/>
            </a:xfrm>
            <a:prstGeom prst="line">
              <a:avLst/>
            </a:prstGeom>
            <a:noFill/>
            <a:ln w="19050">
              <a:solidFill>
                <a:srgbClr val="0000CC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en-US" sz="20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6169" name="Line 25">
              <a:extLst>
                <a:ext uri="{FF2B5EF4-FFF2-40B4-BE49-F238E27FC236}">
                  <a16:creationId xmlns="" xmlns:a16="http://schemas.microsoft.com/office/drawing/2014/main" id="{A1E3B941-AF2A-4DCC-8188-F0E00260809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880" y="1269"/>
              <a:ext cx="0" cy="227"/>
            </a:xfrm>
            <a:prstGeom prst="line">
              <a:avLst/>
            </a:prstGeom>
            <a:noFill/>
            <a:ln w="19050">
              <a:solidFill>
                <a:srgbClr val="0000CC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en-US" sz="20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6170" name="Text Box 26">
              <a:extLst>
                <a:ext uri="{FF2B5EF4-FFF2-40B4-BE49-F238E27FC236}">
                  <a16:creationId xmlns="" xmlns:a16="http://schemas.microsoft.com/office/drawing/2014/main" id="{489D852C-8D0D-4A05-9AD0-BCC0C05A9E6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452" y="1462"/>
              <a:ext cx="271" cy="348"/>
            </a:xfrm>
            <a:prstGeom prst="rect">
              <a:avLst/>
            </a:prstGeom>
            <a:noFill/>
            <a:ln w="9525">
              <a:solidFill>
                <a:schemeClr val="bg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eaLnBrk="1" hangingPunct="1">
                <a:spcBef>
                  <a:spcPct val="50000"/>
                </a:spcBef>
                <a:defRPr/>
              </a:pPr>
              <a:r>
                <a:rPr lang="en-US" altLang="en-US" sz="2000" b="1">
                  <a:solidFill>
                    <a:srgbClr val="990033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9</a:t>
              </a:r>
            </a:p>
          </p:txBody>
        </p:sp>
        <p:sp>
          <p:nvSpPr>
            <p:cNvPr id="6171" name="Text Box 27">
              <a:extLst>
                <a:ext uri="{FF2B5EF4-FFF2-40B4-BE49-F238E27FC236}">
                  <a16:creationId xmlns="" xmlns:a16="http://schemas.microsoft.com/office/drawing/2014/main" id="{C436BACD-58EB-4E36-B61E-3D50FDA6A23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96" y="1474"/>
              <a:ext cx="215" cy="351"/>
            </a:xfrm>
            <a:prstGeom prst="rect">
              <a:avLst/>
            </a:prstGeom>
            <a:noFill/>
            <a:ln w="9525">
              <a:solidFill>
                <a:schemeClr val="bg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eaLnBrk="1" hangingPunct="1">
                <a:spcBef>
                  <a:spcPct val="50000"/>
                </a:spcBef>
                <a:defRPr/>
              </a:pPr>
              <a:r>
                <a:rPr lang="en-US" altLang="en-US" sz="2000" b="1">
                  <a:solidFill>
                    <a:srgbClr val="990033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1</a:t>
              </a:r>
            </a:p>
          </p:txBody>
        </p:sp>
        <p:sp>
          <p:nvSpPr>
            <p:cNvPr id="6172" name="Text Box 28">
              <a:extLst>
                <a:ext uri="{FF2B5EF4-FFF2-40B4-BE49-F238E27FC236}">
                  <a16:creationId xmlns="" xmlns:a16="http://schemas.microsoft.com/office/drawing/2014/main" id="{CFE8B777-599B-4269-BAF1-C12DF5D446C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202" y="1472"/>
              <a:ext cx="270" cy="350"/>
            </a:xfrm>
            <a:prstGeom prst="rect">
              <a:avLst/>
            </a:prstGeom>
            <a:noFill/>
            <a:ln w="9525">
              <a:solidFill>
                <a:schemeClr val="bg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eaLnBrk="1" hangingPunct="1">
                <a:spcBef>
                  <a:spcPct val="50000"/>
                </a:spcBef>
                <a:defRPr/>
              </a:pPr>
              <a:r>
                <a:rPr lang="en-US" altLang="en-US" sz="2000" b="1">
                  <a:solidFill>
                    <a:srgbClr val="990033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2</a:t>
              </a:r>
            </a:p>
          </p:txBody>
        </p:sp>
        <p:sp>
          <p:nvSpPr>
            <p:cNvPr id="6173" name="Text Box 29">
              <a:extLst>
                <a:ext uri="{FF2B5EF4-FFF2-40B4-BE49-F238E27FC236}">
                  <a16:creationId xmlns="" xmlns:a16="http://schemas.microsoft.com/office/drawing/2014/main" id="{16F67B92-B81B-4664-B024-74429F5CDA4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529" y="1469"/>
              <a:ext cx="273" cy="348"/>
            </a:xfrm>
            <a:prstGeom prst="rect">
              <a:avLst/>
            </a:prstGeom>
            <a:noFill/>
            <a:ln w="9525">
              <a:solidFill>
                <a:schemeClr val="bg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eaLnBrk="1" hangingPunct="1">
                <a:spcBef>
                  <a:spcPct val="50000"/>
                </a:spcBef>
                <a:defRPr/>
              </a:pPr>
              <a:r>
                <a:rPr lang="en-US" altLang="en-US" sz="2000" b="1">
                  <a:solidFill>
                    <a:srgbClr val="990033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3</a:t>
              </a:r>
            </a:p>
          </p:txBody>
        </p:sp>
        <p:sp>
          <p:nvSpPr>
            <p:cNvPr id="6174" name="Text Box 30">
              <a:extLst>
                <a:ext uri="{FF2B5EF4-FFF2-40B4-BE49-F238E27FC236}">
                  <a16:creationId xmlns="" xmlns:a16="http://schemas.microsoft.com/office/drawing/2014/main" id="{5DDDECC9-391C-4A2B-8C80-DA373495AB1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836" y="1477"/>
              <a:ext cx="270" cy="348"/>
            </a:xfrm>
            <a:prstGeom prst="rect">
              <a:avLst/>
            </a:prstGeom>
            <a:noFill/>
            <a:ln w="9525">
              <a:solidFill>
                <a:schemeClr val="bg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eaLnBrk="1" hangingPunct="1">
                <a:spcBef>
                  <a:spcPct val="50000"/>
                </a:spcBef>
                <a:defRPr/>
              </a:pPr>
              <a:r>
                <a:rPr lang="en-US" altLang="en-US" sz="2000" b="1">
                  <a:solidFill>
                    <a:srgbClr val="990033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4</a:t>
              </a:r>
            </a:p>
          </p:txBody>
        </p:sp>
        <p:sp>
          <p:nvSpPr>
            <p:cNvPr id="6175" name="Text Box 31">
              <a:extLst>
                <a:ext uri="{FF2B5EF4-FFF2-40B4-BE49-F238E27FC236}">
                  <a16:creationId xmlns="" xmlns:a16="http://schemas.microsoft.com/office/drawing/2014/main" id="{4600BB0D-B379-44BB-BCA4-9F281DEB8B8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173" y="1472"/>
              <a:ext cx="274" cy="350"/>
            </a:xfrm>
            <a:prstGeom prst="rect">
              <a:avLst/>
            </a:prstGeom>
            <a:noFill/>
            <a:ln w="9525">
              <a:solidFill>
                <a:schemeClr val="bg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eaLnBrk="1" hangingPunct="1">
                <a:spcBef>
                  <a:spcPct val="50000"/>
                </a:spcBef>
                <a:defRPr/>
              </a:pPr>
              <a:r>
                <a:rPr lang="en-US" altLang="en-US" sz="2000" b="1">
                  <a:solidFill>
                    <a:srgbClr val="990033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5</a:t>
              </a:r>
            </a:p>
          </p:txBody>
        </p:sp>
        <p:sp>
          <p:nvSpPr>
            <p:cNvPr id="6176" name="Text Box 32">
              <a:extLst>
                <a:ext uri="{FF2B5EF4-FFF2-40B4-BE49-F238E27FC236}">
                  <a16:creationId xmlns="" xmlns:a16="http://schemas.microsoft.com/office/drawing/2014/main" id="{CF5A0733-3AF4-4599-98BE-1E951236F8B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83" y="1466"/>
              <a:ext cx="274" cy="348"/>
            </a:xfrm>
            <a:prstGeom prst="rect">
              <a:avLst/>
            </a:prstGeom>
            <a:noFill/>
            <a:ln w="9525">
              <a:solidFill>
                <a:schemeClr val="bg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eaLnBrk="1" hangingPunct="1">
                <a:spcBef>
                  <a:spcPct val="50000"/>
                </a:spcBef>
                <a:defRPr/>
              </a:pPr>
              <a:r>
                <a:rPr lang="en-US" altLang="en-US" sz="2000" b="1">
                  <a:solidFill>
                    <a:srgbClr val="990033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6</a:t>
              </a:r>
            </a:p>
          </p:txBody>
        </p:sp>
        <p:sp>
          <p:nvSpPr>
            <p:cNvPr id="6177" name="Text Box 33">
              <a:extLst>
                <a:ext uri="{FF2B5EF4-FFF2-40B4-BE49-F238E27FC236}">
                  <a16:creationId xmlns="" xmlns:a16="http://schemas.microsoft.com/office/drawing/2014/main" id="{F601A052-BE9E-4512-938C-B24AE976142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804" y="1469"/>
              <a:ext cx="271" cy="348"/>
            </a:xfrm>
            <a:prstGeom prst="rect">
              <a:avLst/>
            </a:prstGeom>
            <a:noFill/>
            <a:ln w="9525">
              <a:solidFill>
                <a:schemeClr val="bg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eaLnBrk="1" hangingPunct="1">
                <a:spcBef>
                  <a:spcPct val="50000"/>
                </a:spcBef>
                <a:defRPr/>
              </a:pPr>
              <a:r>
                <a:rPr lang="en-US" altLang="en-US" sz="2000" b="1">
                  <a:solidFill>
                    <a:srgbClr val="990033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7</a:t>
              </a:r>
            </a:p>
          </p:txBody>
        </p:sp>
        <p:sp>
          <p:nvSpPr>
            <p:cNvPr id="6178" name="Text Box 34">
              <a:extLst>
                <a:ext uri="{FF2B5EF4-FFF2-40B4-BE49-F238E27FC236}">
                  <a16:creationId xmlns="" xmlns:a16="http://schemas.microsoft.com/office/drawing/2014/main" id="{03149D2F-72E2-4384-A0CE-2E70F77E9C5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133" y="1457"/>
              <a:ext cx="273" cy="350"/>
            </a:xfrm>
            <a:prstGeom prst="rect">
              <a:avLst/>
            </a:prstGeom>
            <a:noFill/>
            <a:ln w="9525">
              <a:solidFill>
                <a:schemeClr val="bg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eaLnBrk="1" hangingPunct="1">
                <a:spcBef>
                  <a:spcPct val="50000"/>
                </a:spcBef>
                <a:defRPr/>
              </a:pPr>
              <a:r>
                <a:rPr lang="en-US" altLang="en-US" sz="2000" b="1">
                  <a:solidFill>
                    <a:srgbClr val="990033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8</a:t>
              </a:r>
            </a:p>
          </p:txBody>
        </p:sp>
        <p:sp>
          <p:nvSpPr>
            <p:cNvPr id="6179" name="Text Box 35">
              <a:extLst>
                <a:ext uri="{FF2B5EF4-FFF2-40B4-BE49-F238E27FC236}">
                  <a16:creationId xmlns="" xmlns:a16="http://schemas.microsoft.com/office/drawing/2014/main" id="{6194D139-960F-4862-B003-6A9AA7C267F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712" y="1457"/>
              <a:ext cx="408" cy="350"/>
            </a:xfrm>
            <a:prstGeom prst="rect">
              <a:avLst/>
            </a:prstGeom>
            <a:noFill/>
            <a:ln w="9525">
              <a:solidFill>
                <a:schemeClr val="bg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eaLnBrk="1" hangingPunct="1">
                <a:spcBef>
                  <a:spcPct val="50000"/>
                </a:spcBef>
                <a:defRPr/>
              </a:pPr>
              <a:r>
                <a:rPr lang="en-US" altLang="en-US" sz="2000" b="1">
                  <a:solidFill>
                    <a:srgbClr val="990033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10</a:t>
              </a:r>
            </a:p>
          </p:txBody>
        </p:sp>
        <p:grpSp>
          <p:nvGrpSpPr>
            <p:cNvPr id="7233" name="Group 36">
              <a:extLst>
                <a:ext uri="{FF2B5EF4-FFF2-40B4-BE49-F238E27FC236}">
                  <a16:creationId xmlns="" xmlns:a16="http://schemas.microsoft.com/office/drawing/2014/main" id="{540C054D-D7B3-47BC-B71F-6EAB1D970E76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760" y="1275"/>
              <a:ext cx="206" cy="114"/>
              <a:chOff x="760" y="1263"/>
              <a:chExt cx="206" cy="114"/>
            </a:xfrm>
          </p:grpSpPr>
          <p:sp>
            <p:nvSpPr>
              <p:cNvPr id="6181" name="Line 37">
                <a:extLst>
                  <a:ext uri="{FF2B5EF4-FFF2-40B4-BE49-F238E27FC236}">
                    <a16:creationId xmlns="" xmlns:a16="http://schemas.microsoft.com/office/drawing/2014/main" id="{D1200030-894D-402C-B009-02B4247D7DE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60" y="1263"/>
                <a:ext cx="0" cy="116"/>
              </a:xfrm>
              <a:prstGeom prst="line">
                <a:avLst/>
              </a:prstGeom>
              <a:noFill/>
              <a:ln w="19050">
                <a:solidFill>
                  <a:srgbClr val="0000CC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en-US" sz="20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6182" name="Line 38">
                <a:extLst>
                  <a:ext uri="{FF2B5EF4-FFF2-40B4-BE49-F238E27FC236}">
                    <a16:creationId xmlns="" xmlns:a16="http://schemas.microsoft.com/office/drawing/2014/main" id="{2785AF03-CDF5-4D42-B656-FC7B4BC6411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11" y="1263"/>
                <a:ext cx="0" cy="116"/>
              </a:xfrm>
              <a:prstGeom prst="line">
                <a:avLst/>
              </a:prstGeom>
              <a:noFill/>
              <a:ln w="19050">
                <a:solidFill>
                  <a:srgbClr val="0000CC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en-US" sz="20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6183" name="Line 39">
                <a:extLst>
                  <a:ext uri="{FF2B5EF4-FFF2-40B4-BE49-F238E27FC236}">
                    <a16:creationId xmlns="" xmlns:a16="http://schemas.microsoft.com/office/drawing/2014/main" id="{54E569FD-04C2-4250-A2A0-5BC0A97993C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64" y="1263"/>
                <a:ext cx="0" cy="116"/>
              </a:xfrm>
              <a:prstGeom prst="line">
                <a:avLst/>
              </a:prstGeom>
              <a:noFill/>
              <a:ln w="19050">
                <a:solidFill>
                  <a:srgbClr val="0000CC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en-US" sz="20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6184" name="Line 40">
                <a:extLst>
                  <a:ext uri="{FF2B5EF4-FFF2-40B4-BE49-F238E27FC236}">
                    <a16:creationId xmlns="" xmlns:a16="http://schemas.microsoft.com/office/drawing/2014/main" id="{1FA9C866-C35A-4600-9886-85E99E2B5F8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13" y="1263"/>
                <a:ext cx="0" cy="116"/>
              </a:xfrm>
              <a:prstGeom prst="line">
                <a:avLst/>
              </a:prstGeom>
              <a:noFill/>
              <a:ln w="19050">
                <a:solidFill>
                  <a:srgbClr val="0000CC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en-US" sz="20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6185" name="Line 41">
                <a:extLst>
                  <a:ext uri="{FF2B5EF4-FFF2-40B4-BE49-F238E27FC236}">
                    <a16:creationId xmlns="" xmlns:a16="http://schemas.microsoft.com/office/drawing/2014/main" id="{F3C0030B-0D90-4E93-8149-267258E530F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66" y="1263"/>
                <a:ext cx="0" cy="116"/>
              </a:xfrm>
              <a:prstGeom prst="line">
                <a:avLst/>
              </a:prstGeom>
              <a:noFill/>
              <a:ln w="19050">
                <a:solidFill>
                  <a:srgbClr val="0000CC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en-US" sz="20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7234" name="Group 42">
              <a:extLst>
                <a:ext uri="{FF2B5EF4-FFF2-40B4-BE49-F238E27FC236}">
                  <a16:creationId xmlns="" xmlns:a16="http://schemas.microsoft.com/office/drawing/2014/main" id="{2A3D8B40-EA20-415A-9703-28C0C912E537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066" y="1275"/>
              <a:ext cx="206" cy="114"/>
              <a:chOff x="760" y="1263"/>
              <a:chExt cx="206" cy="114"/>
            </a:xfrm>
          </p:grpSpPr>
          <p:sp>
            <p:nvSpPr>
              <p:cNvPr id="6187" name="Line 43">
                <a:extLst>
                  <a:ext uri="{FF2B5EF4-FFF2-40B4-BE49-F238E27FC236}">
                    <a16:creationId xmlns="" xmlns:a16="http://schemas.microsoft.com/office/drawing/2014/main" id="{87AD91B2-09F6-409D-B46D-40B6E190720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58" y="1263"/>
                <a:ext cx="0" cy="116"/>
              </a:xfrm>
              <a:prstGeom prst="line">
                <a:avLst/>
              </a:prstGeom>
              <a:noFill/>
              <a:ln w="19050">
                <a:solidFill>
                  <a:srgbClr val="0000CC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en-US" sz="20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6188" name="Line 44">
                <a:extLst>
                  <a:ext uri="{FF2B5EF4-FFF2-40B4-BE49-F238E27FC236}">
                    <a16:creationId xmlns="" xmlns:a16="http://schemas.microsoft.com/office/drawing/2014/main" id="{2AB5AA25-7A6E-439B-A069-346172F58AF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09" y="1263"/>
                <a:ext cx="0" cy="116"/>
              </a:xfrm>
              <a:prstGeom prst="line">
                <a:avLst/>
              </a:prstGeom>
              <a:noFill/>
              <a:ln w="19050">
                <a:solidFill>
                  <a:srgbClr val="0000CC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en-US" sz="20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6189" name="Line 45">
                <a:extLst>
                  <a:ext uri="{FF2B5EF4-FFF2-40B4-BE49-F238E27FC236}">
                    <a16:creationId xmlns="" xmlns:a16="http://schemas.microsoft.com/office/drawing/2014/main" id="{E7ADECDF-9D4F-44DD-80CB-D95D091D45E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63" y="1263"/>
                <a:ext cx="0" cy="116"/>
              </a:xfrm>
              <a:prstGeom prst="line">
                <a:avLst/>
              </a:prstGeom>
              <a:noFill/>
              <a:ln w="19050">
                <a:solidFill>
                  <a:srgbClr val="0000CC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en-US" sz="20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6190" name="Line 46">
                <a:extLst>
                  <a:ext uri="{FF2B5EF4-FFF2-40B4-BE49-F238E27FC236}">
                    <a16:creationId xmlns="" xmlns:a16="http://schemas.microsoft.com/office/drawing/2014/main" id="{3A67EB0E-479E-4DD1-9812-2C3B462B103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14" y="1263"/>
                <a:ext cx="0" cy="116"/>
              </a:xfrm>
              <a:prstGeom prst="line">
                <a:avLst/>
              </a:prstGeom>
              <a:noFill/>
              <a:ln w="19050">
                <a:solidFill>
                  <a:srgbClr val="0000CC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en-US" sz="20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6191" name="Line 47">
                <a:extLst>
                  <a:ext uri="{FF2B5EF4-FFF2-40B4-BE49-F238E27FC236}">
                    <a16:creationId xmlns="" xmlns:a16="http://schemas.microsoft.com/office/drawing/2014/main" id="{6E2115C8-CC63-48AE-AA3C-D16C8F18870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66" y="1263"/>
                <a:ext cx="0" cy="116"/>
              </a:xfrm>
              <a:prstGeom prst="line">
                <a:avLst/>
              </a:prstGeom>
              <a:noFill/>
              <a:ln w="19050">
                <a:solidFill>
                  <a:srgbClr val="0000CC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en-US" sz="20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7235" name="Group 48">
              <a:extLst>
                <a:ext uri="{FF2B5EF4-FFF2-40B4-BE49-F238E27FC236}">
                  <a16:creationId xmlns="" xmlns:a16="http://schemas.microsoft.com/office/drawing/2014/main" id="{BCFD7194-636F-49E4-AC1D-A8FD72351602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383" y="1275"/>
              <a:ext cx="206" cy="114"/>
              <a:chOff x="760" y="1263"/>
              <a:chExt cx="206" cy="114"/>
            </a:xfrm>
          </p:grpSpPr>
          <p:sp>
            <p:nvSpPr>
              <p:cNvPr id="6193" name="Line 49">
                <a:extLst>
                  <a:ext uri="{FF2B5EF4-FFF2-40B4-BE49-F238E27FC236}">
                    <a16:creationId xmlns="" xmlns:a16="http://schemas.microsoft.com/office/drawing/2014/main" id="{0CC3E843-D155-4A35-8BA9-6465FE85F13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60" y="1263"/>
                <a:ext cx="0" cy="116"/>
              </a:xfrm>
              <a:prstGeom prst="line">
                <a:avLst/>
              </a:prstGeom>
              <a:noFill/>
              <a:ln w="19050">
                <a:solidFill>
                  <a:srgbClr val="0000CC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en-US" sz="20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6194" name="Line 50">
                <a:extLst>
                  <a:ext uri="{FF2B5EF4-FFF2-40B4-BE49-F238E27FC236}">
                    <a16:creationId xmlns="" xmlns:a16="http://schemas.microsoft.com/office/drawing/2014/main" id="{60BA4EA4-7433-4B63-AF42-D0ABF236A29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11" y="1263"/>
                <a:ext cx="0" cy="116"/>
              </a:xfrm>
              <a:prstGeom prst="line">
                <a:avLst/>
              </a:prstGeom>
              <a:noFill/>
              <a:ln w="19050">
                <a:solidFill>
                  <a:srgbClr val="0000CC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en-US" sz="20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6195" name="Line 51">
                <a:extLst>
                  <a:ext uri="{FF2B5EF4-FFF2-40B4-BE49-F238E27FC236}">
                    <a16:creationId xmlns="" xmlns:a16="http://schemas.microsoft.com/office/drawing/2014/main" id="{9483BE9D-F3A0-4A87-94E5-182EA4519CC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63" y="1263"/>
                <a:ext cx="0" cy="116"/>
              </a:xfrm>
              <a:prstGeom prst="line">
                <a:avLst/>
              </a:prstGeom>
              <a:noFill/>
              <a:ln w="19050">
                <a:solidFill>
                  <a:srgbClr val="0000CC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en-US" sz="20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6196" name="Line 52">
                <a:extLst>
                  <a:ext uri="{FF2B5EF4-FFF2-40B4-BE49-F238E27FC236}">
                    <a16:creationId xmlns="" xmlns:a16="http://schemas.microsoft.com/office/drawing/2014/main" id="{7C0C7D8C-FA35-421D-BCEB-60D0D434E6D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13" y="1263"/>
                <a:ext cx="0" cy="116"/>
              </a:xfrm>
              <a:prstGeom prst="line">
                <a:avLst/>
              </a:prstGeom>
              <a:noFill/>
              <a:ln w="19050">
                <a:solidFill>
                  <a:srgbClr val="0000CC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en-US" sz="20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6197" name="Line 53">
                <a:extLst>
                  <a:ext uri="{FF2B5EF4-FFF2-40B4-BE49-F238E27FC236}">
                    <a16:creationId xmlns="" xmlns:a16="http://schemas.microsoft.com/office/drawing/2014/main" id="{6E7A16D2-318A-427E-9BDF-4277FD7A11C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64" y="1263"/>
                <a:ext cx="0" cy="116"/>
              </a:xfrm>
              <a:prstGeom prst="line">
                <a:avLst/>
              </a:prstGeom>
              <a:noFill/>
              <a:ln w="19050">
                <a:solidFill>
                  <a:srgbClr val="0000CC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en-US" sz="20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7236" name="Group 54">
              <a:extLst>
                <a:ext uri="{FF2B5EF4-FFF2-40B4-BE49-F238E27FC236}">
                  <a16:creationId xmlns="" xmlns:a16="http://schemas.microsoft.com/office/drawing/2014/main" id="{963ACB24-6DAE-469D-AA39-55ACA6C72D40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701" y="1275"/>
              <a:ext cx="206" cy="114"/>
              <a:chOff x="760" y="1263"/>
              <a:chExt cx="206" cy="114"/>
            </a:xfrm>
          </p:grpSpPr>
          <p:sp>
            <p:nvSpPr>
              <p:cNvPr id="6199" name="Line 55">
                <a:extLst>
                  <a:ext uri="{FF2B5EF4-FFF2-40B4-BE49-F238E27FC236}">
                    <a16:creationId xmlns="" xmlns:a16="http://schemas.microsoft.com/office/drawing/2014/main" id="{C071E3DA-2798-4DEA-8456-0B901E96A37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60" y="1263"/>
                <a:ext cx="0" cy="116"/>
              </a:xfrm>
              <a:prstGeom prst="line">
                <a:avLst/>
              </a:prstGeom>
              <a:noFill/>
              <a:ln w="19050">
                <a:solidFill>
                  <a:srgbClr val="0000CC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en-US" sz="20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6200" name="Line 56">
                <a:extLst>
                  <a:ext uri="{FF2B5EF4-FFF2-40B4-BE49-F238E27FC236}">
                    <a16:creationId xmlns="" xmlns:a16="http://schemas.microsoft.com/office/drawing/2014/main" id="{5AD80278-9023-4E6B-9DFF-DDD36AF054A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11" y="1263"/>
                <a:ext cx="0" cy="116"/>
              </a:xfrm>
              <a:prstGeom prst="line">
                <a:avLst/>
              </a:prstGeom>
              <a:noFill/>
              <a:ln w="19050">
                <a:solidFill>
                  <a:srgbClr val="0000CC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en-US" sz="20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6201" name="Line 57">
                <a:extLst>
                  <a:ext uri="{FF2B5EF4-FFF2-40B4-BE49-F238E27FC236}">
                    <a16:creationId xmlns="" xmlns:a16="http://schemas.microsoft.com/office/drawing/2014/main" id="{7F8920A2-8D3A-442A-8BBE-E0949BFFE2E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63" y="1263"/>
                <a:ext cx="0" cy="116"/>
              </a:xfrm>
              <a:prstGeom prst="line">
                <a:avLst/>
              </a:prstGeom>
              <a:noFill/>
              <a:ln w="19050">
                <a:solidFill>
                  <a:srgbClr val="0000CC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en-US" sz="20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6202" name="Line 58">
                <a:extLst>
                  <a:ext uri="{FF2B5EF4-FFF2-40B4-BE49-F238E27FC236}">
                    <a16:creationId xmlns="" xmlns:a16="http://schemas.microsoft.com/office/drawing/2014/main" id="{B4D3AD8C-F54D-4DD0-B910-2C858DBDB24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14" y="1263"/>
                <a:ext cx="0" cy="116"/>
              </a:xfrm>
              <a:prstGeom prst="line">
                <a:avLst/>
              </a:prstGeom>
              <a:noFill/>
              <a:ln w="19050">
                <a:solidFill>
                  <a:srgbClr val="0000CC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en-US" sz="20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6203" name="Line 59">
                <a:extLst>
                  <a:ext uri="{FF2B5EF4-FFF2-40B4-BE49-F238E27FC236}">
                    <a16:creationId xmlns="" xmlns:a16="http://schemas.microsoft.com/office/drawing/2014/main" id="{F0EC741A-9D8F-4702-82ED-494C0FD1985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66" y="1263"/>
                <a:ext cx="0" cy="116"/>
              </a:xfrm>
              <a:prstGeom prst="line">
                <a:avLst/>
              </a:prstGeom>
              <a:noFill/>
              <a:ln w="19050">
                <a:solidFill>
                  <a:srgbClr val="0000CC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en-US" sz="20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7237" name="Group 60">
              <a:extLst>
                <a:ext uri="{FF2B5EF4-FFF2-40B4-BE49-F238E27FC236}">
                  <a16:creationId xmlns="" xmlns:a16="http://schemas.microsoft.com/office/drawing/2014/main" id="{37FEBEA4-114C-4598-B5D1-CFAF25605194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018" y="1275"/>
              <a:ext cx="206" cy="114"/>
              <a:chOff x="760" y="1263"/>
              <a:chExt cx="206" cy="114"/>
            </a:xfrm>
          </p:grpSpPr>
          <p:sp>
            <p:nvSpPr>
              <p:cNvPr id="6205" name="Line 61">
                <a:extLst>
                  <a:ext uri="{FF2B5EF4-FFF2-40B4-BE49-F238E27FC236}">
                    <a16:creationId xmlns="" xmlns:a16="http://schemas.microsoft.com/office/drawing/2014/main" id="{C9930420-2B3B-4A00-B4AE-2AF1DB7ECBA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60" y="1263"/>
                <a:ext cx="0" cy="116"/>
              </a:xfrm>
              <a:prstGeom prst="line">
                <a:avLst/>
              </a:prstGeom>
              <a:noFill/>
              <a:ln w="19050">
                <a:solidFill>
                  <a:srgbClr val="0000CC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en-US" sz="20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6206" name="Line 62">
                <a:extLst>
                  <a:ext uri="{FF2B5EF4-FFF2-40B4-BE49-F238E27FC236}">
                    <a16:creationId xmlns="" xmlns:a16="http://schemas.microsoft.com/office/drawing/2014/main" id="{0BCA351D-8725-4897-B3CA-C06C39950F2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11" y="1263"/>
                <a:ext cx="0" cy="116"/>
              </a:xfrm>
              <a:prstGeom prst="line">
                <a:avLst/>
              </a:prstGeom>
              <a:noFill/>
              <a:ln w="19050">
                <a:solidFill>
                  <a:srgbClr val="0000CC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en-US" sz="20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6207" name="Line 63">
                <a:extLst>
                  <a:ext uri="{FF2B5EF4-FFF2-40B4-BE49-F238E27FC236}">
                    <a16:creationId xmlns="" xmlns:a16="http://schemas.microsoft.com/office/drawing/2014/main" id="{9AA6D2C8-6E60-430E-95F0-010279AD687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63" y="1263"/>
                <a:ext cx="0" cy="116"/>
              </a:xfrm>
              <a:prstGeom prst="line">
                <a:avLst/>
              </a:prstGeom>
              <a:noFill/>
              <a:ln w="19050">
                <a:solidFill>
                  <a:srgbClr val="0000CC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en-US" sz="20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6208" name="Line 64">
                <a:extLst>
                  <a:ext uri="{FF2B5EF4-FFF2-40B4-BE49-F238E27FC236}">
                    <a16:creationId xmlns="" xmlns:a16="http://schemas.microsoft.com/office/drawing/2014/main" id="{4B965831-BAFE-4D5E-9D55-96D8804ACE9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13" y="1263"/>
                <a:ext cx="0" cy="116"/>
              </a:xfrm>
              <a:prstGeom prst="line">
                <a:avLst/>
              </a:prstGeom>
              <a:noFill/>
              <a:ln w="19050">
                <a:solidFill>
                  <a:srgbClr val="0000CC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en-US" sz="20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6209" name="Line 65">
                <a:extLst>
                  <a:ext uri="{FF2B5EF4-FFF2-40B4-BE49-F238E27FC236}">
                    <a16:creationId xmlns="" xmlns:a16="http://schemas.microsoft.com/office/drawing/2014/main" id="{4C91CBC5-6160-42C3-A1B5-0CA80CB45D7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66" y="1263"/>
                <a:ext cx="0" cy="116"/>
              </a:xfrm>
              <a:prstGeom prst="line">
                <a:avLst/>
              </a:prstGeom>
              <a:noFill/>
              <a:ln w="19050">
                <a:solidFill>
                  <a:srgbClr val="0000CC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en-US" sz="20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7238" name="Group 66">
              <a:extLst>
                <a:ext uri="{FF2B5EF4-FFF2-40B4-BE49-F238E27FC236}">
                  <a16:creationId xmlns="" xmlns:a16="http://schemas.microsoft.com/office/drawing/2014/main" id="{D79D2D41-0CDE-4823-9D07-A987A09A5A60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336" y="1275"/>
              <a:ext cx="206" cy="114"/>
              <a:chOff x="760" y="1263"/>
              <a:chExt cx="206" cy="114"/>
            </a:xfrm>
          </p:grpSpPr>
          <p:sp>
            <p:nvSpPr>
              <p:cNvPr id="6211" name="Line 67">
                <a:extLst>
                  <a:ext uri="{FF2B5EF4-FFF2-40B4-BE49-F238E27FC236}">
                    <a16:creationId xmlns="" xmlns:a16="http://schemas.microsoft.com/office/drawing/2014/main" id="{72722CB4-5273-479E-96CE-03A3820C82B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60" y="1263"/>
                <a:ext cx="0" cy="116"/>
              </a:xfrm>
              <a:prstGeom prst="line">
                <a:avLst/>
              </a:prstGeom>
              <a:noFill/>
              <a:ln w="19050">
                <a:solidFill>
                  <a:srgbClr val="0000CC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en-US" sz="20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6212" name="Line 68">
                <a:extLst>
                  <a:ext uri="{FF2B5EF4-FFF2-40B4-BE49-F238E27FC236}">
                    <a16:creationId xmlns="" xmlns:a16="http://schemas.microsoft.com/office/drawing/2014/main" id="{2B90005A-09E8-4384-9079-66FF29AE9F5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11" y="1263"/>
                <a:ext cx="0" cy="116"/>
              </a:xfrm>
              <a:prstGeom prst="line">
                <a:avLst/>
              </a:prstGeom>
              <a:noFill/>
              <a:ln w="19050">
                <a:solidFill>
                  <a:srgbClr val="0000CC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en-US" sz="20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6213" name="Line 69">
                <a:extLst>
                  <a:ext uri="{FF2B5EF4-FFF2-40B4-BE49-F238E27FC236}">
                    <a16:creationId xmlns="" xmlns:a16="http://schemas.microsoft.com/office/drawing/2014/main" id="{B2E793DE-3946-46C7-B805-A17E1ECF377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63" y="1263"/>
                <a:ext cx="0" cy="116"/>
              </a:xfrm>
              <a:prstGeom prst="line">
                <a:avLst/>
              </a:prstGeom>
              <a:noFill/>
              <a:ln w="19050">
                <a:solidFill>
                  <a:srgbClr val="0000CC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en-US" sz="20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6214" name="Line 70">
                <a:extLst>
                  <a:ext uri="{FF2B5EF4-FFF2-40B4-BE49-F238E27FC236}">
                    <a16:creationId xmlns="" xmlns:a16="http://schemas.microsoft.com/office/drawing/2014/main" id="{45985F94-C90A-498B-9978-6D36388E4F5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14" y="1263"/>
                <a:ext cx="0" cy="116"/>
              </a:xfrm>
              <a:prstGeom prst="line">
                <a:avLst/>
              </a:prstGeom>
              <a:noFill/>
              <a:ln w="19050">
                <a:solidFill>
                  <a:srgbClr val="0000CC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en-US" sz="20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6215" name="Line 71">
                <a:extLst>
                  <a:ext uri="{FF2B5EF4-FFF2-40B4-BE49-F238E27FC236}">
                    <a16:creationId xmlns="" xmlns:a16="http://schemas.microsoft.com/office/drawing/2014/main" id="{FA98F282-BEBB-48E1-8993-2F896213629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66" y="1263"/>
                <a:ext cx="0" cy="116"/>
              </a:xfrm>
              <a:prstGeom prst="line">
                <a:avLst/>
              </a:prstGeom>
              <a:noFill/>
              <a:ln w="19050">
                <a:solidFill>
                  <a:srgbClr val="0000CC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en-US" sz="20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7239" name="Group 72">
              <a:extLst>
                <a:ext uri="{FF2B5EF4-FFF2-40B4-BE49-F238E27FC236}">
                  <a16:creationId xmlns="" xmlns:a16="http://schemas.microsoft.com/office/drawing/2014/main" id="{5E40507F-FAF0-4925-8BDF-44C4770C1E95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659" y="1275"/>
              <a:ext cx="206" cy="114"/>
              <a:chOff x="760" y="1263"/>
              <a:chExt cx="206" cy="114"/>
            </a:xfrm>
          </p:grpSpPr>
          <p:sp>
            <p:nvSpPr>
              <p:cNvPr id="6217" name="Line 73">
                <a:extLst>
                  <a:ext uri="{FF2B5EF4-FFF2-40B4-BE49-F238E27FC236}">
                    <a16:creationId xmlns="" xmlns:a16="http://schemas.microsoft.com/office/drawing/2014/main" id="{8D2862E6-71EA-4882-B637-DC142DBFC7C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60" y="1263"/>
                <a:ext cx="0" cy="116"/>
              </a:xfrm>
              <a:prstGeom prst="line">
                <a:avLst/>
              </a:prstGeom>
              <a:noFill/>
              <a:ln w="19050">
                <a:solidFill>
                  <a:srgbClr val="0000CC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en-US" sz="20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6218" name="Line 74">
                <a:extLst>
                  <a:ext uri="{FF2B5EF4-FFF2-40B4-BE49-F238E27FC236}">
                    <a16:creationId xmlns="" xmlns:a16="http://schemas.microsoft.com/office/drawing/2014/main" id="{BD4FD1E4-6673-4953-9198-74E9D52061E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13" y="1263"/>
                <a:ext cx="0" cy="116"/>
              </a:xfrm>
              <a:prstGeom prst="line">
                <a:avLst/>
              </a:prstGeom>
              <a:noFill/>
              <a:ln w="19050">
                <a:solidFill>
                  <a:srgbClr val="0000CC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en-US" sz="20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6219" name="Line 75">
                <a:extLst>
                  <a:ext uri="{FF2B5EF4-FFF2-40B4-BE49-F238E27FC236}">
                    <a16:creationId xmlns="" xmlns:a16="http://schemas.microsoft.com/office/drawing/2014/main" id="{85669269-6BA0-4E2E-A835-BCD6B1512F5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64" y="1263"/>
                <a:ext cx="0" cy="116"/>
              </a:xfrm>
              <a:prstGeom prst="line">
                <a:avLst/>
              </a:prstGeom>
              <a:noFill/>
              <a:ln w="19050">
                <a:solidFill>
                  <a:srgbClr val="0000CC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en-US" sz="20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6220" name="Line 76">
                <a:extLst>
                  <a:ext uri="{FF2B5EF4-FFF2-40B4-BE49-F238E27FC236}">
                    <a16:creationId xmlns="" xmlns:a16="http://schemas.microsoft.com/office/drawing/2014/main" id="{95364C5C-7580-4899-9D68-C42D3E6A178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14" y="1263"/>
                <a:ext cx="0" cy="116"/>
              </a:xfrm>
              <a:prstGeom prst="line">
                <a:avLst/>
              </a:prstGeom>
              <a:noFill/>
              <a:ln w="19050">
                <a:solidFill>
                  <a:srgbClr val="0000CC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en-US" sz="20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6221" name="Line 77">
                <a:extLst>
                  <a:ext uri="{FF2B5EF4-FFF2-40B4-BE49-F238E27FC236}">
                    <a16:creationId xmlns="" xmlns:a16="http://schemas.microsoft.com/office/drawing/2014/main" id="{3E974B14-6630-4710-8AAC-5445B70D74F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66" y="1263"/>
                <a:ext cx="0" cy="116"/>
              </a:xfrm>
              <a:prstGeom prst="line">
                <a:avLst/>
              </a:prstGeom>
              <a:noFill/>
              <a:ln w="19050">
                <a:solidFill>
                  <a:srgbClr val="0000CC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en-US" sz="20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7240" name="Group 78">
              <a:extLst>
                <a:ext uri="{FF2B5EF4-FFF2-40B4-BE49-F238E27FC236}">
                  <a16:creationId xmlns="" xmlns:a16="http://schemas.microsoft.com/office/drawing/2014/main" id="{C1E9AA5E-B66F-4104-B765-38A204737D3F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981" y="1275"/>
              <a:ext cx="206" cy="114"/>
              <a:chOff x="760" y="1263"/>
              <a:chExt cx="206" cy="114"/>
            </a:xfrm>
          </p:grpSpPr>
          <p:sp>
            <p:nvSpPr>
              <p:cNvPr id="6223" name="Line 79">
                <a:extLst>
                  <a:ext uri="{FF2B5EF4-FFF2-40B4-BE49-F238E27FC236}">
                    <a16:creationId xmlns="" xmlns:a16="http://schemas.microsoft.com/office/drawing/2014/main" id="{FEE48FA8-2CA3-437A-9DC1-395B1B7C8BA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60" y="1263"/>
                <a:ext cx="0" cy="116"/>
              </a:xfrm>
              <a:prstGeom prst="line">
                <a:avLst/>
              </a:prstGeom>
              <a:noFill/>
              <a:ln w="19050">
                <a:solidFill>
                  <a:srgbClr val="0000CC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en-US" sz="20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6224" name="Line 80">
                <a:extLst>
                  <a:ext uri="{FF2B5EF4-FFF2-40B4-BE49-F238E27FC236}">
                    <a16:creationId xmlns="" xmlns:a16="http://schemas.microsoft.com/office/drawing/2014/main" id="{9B4343C3-0375-4E60-BEAF-9E680ABE932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11" y="1263"/>
                <a:ext cx="0" cy="116"/>
              </a:xfrm>
              <a:prstGeom prst="line">
                <a:avLst/>
              </a:prstGeom>
              <a:noFill/>
              <a:ln w="19050">
                <a:solidFill>
                  <a:srgbClr val="0000CC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en-US" sz="20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6225" name="Line 81">
                <a:extLst>
                  <a:ext uri="{FF2B5EF4-FFF2-40B4-BE49-F238E27FC236}">
                    <a16:creationId xmlns="" xmlns:a16="http://schemas.microsoft.com/office/drawing/2014/main" id="{E5781882-C182-4313-A88A-D8C3D9E0B01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63" y="1263"/>
                <a:ext cx="0" cy="116"/>
              </a:xfrm>
              <a:prstGeom prst="line">
                <a:avLst/>
              </a:prstGeom>
              <a:noFill/>
              <a:ln w="19050">
                <a:solidFill>
                  <a:srgbClr val="0000CC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en-US" sz="20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6226" name="Line 82">
                <a:extLst>
                  <a:ext uri="{FF2B5EF4-FFF2-40B4-BE49-F238E27FC236}">
                    <a16:creationId xmlns="" xmlns:a16="http://schemas.microsoft.com/office/drawing/2014/main" id="{87654089-1B09-45D7-B902-EF32CE8D93E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14" y="1263"/>
                <a:ext cx="0" cy="116"/>
              </a:xfrm>
              <a:prstGeom prst="line">
                <a:avLst/>
              </a:prstGeom>
              <a:noFill/>
              <a:ln w="19050">
                <a:solidFill>
                  <a:srgbClr val="0000CC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en-US" sz="20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6227" name="Line 83">
                <a:extLst>
                  <a:ext uri="{FF2B5EF4-FFF2-40B4-BE49-F238E27FC236}">
                    <a16:creationId xmlns="" xmlns:a16="http://schemas.microsoft.com/office/drawing/2014/main" id="{76575B65-6F8A-45C4-A31D-99408975E05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68" y="1263"/>
                <a:ext cx="0" cy="116"/>
              </a:xfrm>
              <a:prstGeom prst="line">
                <a:avLst/>
              </a:prstGeom>
              <a:noFill/>
              <a:ln w="19050">
                <a:solidFill>
                  <a:srgbClr val="0000CC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en-US" sz="20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7241" name="Group 84">
              <a:extLst>
                <a:ext uri="{FF2B5EF4-FFF2-40B4-BE49-F238E27FC236}">
                  <a16:creationId xmlns="" xmlns:a16="http://schemas.microsoft.com/office/drawing/2014/main" id="{768C0A1B-B7D1-455D-800E-B4BDC92C57E2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300" y="1275"/>
              <a:ext cx="206" cy="114"/>
              <a:chOff x="760" y="1263"/>
              <a:chExt cx="206" cy="114"/>
            </a:xfrm>
          </p:grpSpPr>
          <p:sp>
            <p:nvSpPr>
              <p:cNvPr id="6229" name="Line 85">
                <a:extLst>
                  <a:ext uri="{FF2B5EF4-FFF2-40B4-BE49-F238E27FC236}">
                    <a16:creationId xmlns="" xmlns:a16="http://schemas.microsoft.com/office/drawing/2014/main" id="{B4ABAA92-1E8C-4C39-8F09-375976BEFAB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60" y="1263"/>
                <a:ext cx="0" cy="116"/>
              </a:xfrm>
              <a:prstGeom prst="line">
                <a:avLst/>
              </a:prstGeom>
              <a:noFill/>
              <a:ln w="19050">
                <a:solidFill>
                  <a:srgbClr val="0000CC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en-US" sz="20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6230" name="Line 86">
                <a:extLst>
                  <a:ext uri="{FF2B5EF4-FFF2-40B4-BE49-F238E27FC236}">
                    <a16:creationId xmlns="" xmlns:a16="http://schemas.microsoft.com/office/drawing/2014/main" id="{853CDA89-55D9-4B4B-A9C3-F354056C893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11" y="1263"/>
                <a:ext cx="0" cy="116"/>
              </a:xfrm>
              <a:prstGeom prst="line">
                <a:avLst/>
              </a:prstGeom>
              <a:noFill/>
              <a:ln w="19050">
                <a:solidFill>
                  <a:srgbClr val="0000CC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en-US" sz="20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6231" name="Line 87">
                <a:extLst>
                  <a:ext uri="{FF2B5EF4-FFF2-40B4-BE49-F238E27FC236}">
                    <a16:creationId xmlns="" xmlns:a16="http://schemas.microsoft.com/office/drawing/2014/main" id="{D40DBB38-4084-4FA8-9774-5171A4F6447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63" y="1263"/>
                <a:ext cx="0" cy="116"/>
              </a:xfrm>
              <a:prstGeom prst="line">
                <a:avLst/>
              </a:prstGeom>
              <a:noFill/>
              <a:ln w="19050">
                <a:solidFill>
                  <a:srgbClr val="0000CC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en-US" sz="20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6232" name="Line 88">
                <a:extLst>
                  <a:ext uri="{FF2B5EF4-FFF2-40B4-BE49-F238E27FC236}">
                    <a16:creationId xmlns="" xmlns:a16="http://schemas.microsoft.com/office/drawing/2014/main" id="{44D76C66-D82A-42FE-BFCE-34D6680EA56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14" y="1263"/>
                <a:ext cx="0" cy="116"/>
              </a:xfrm>
              <a:prstGeom prst="line">
                <a:avLst/>
              </a:prstGeom>
              <a:noFill/>
              <a:ln w="19050">
                <a:solidFill>
                  <a:srgbClr val="0000CC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en-US" sz="20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6233" name="Line 89">
                <a:extLst>
                  <a:ext uri="{FF2B5EF4-FFF2-40B4-BE49-F238E27FC236}">
                    <a16:creationId xmlns="" xmlns:a16="http://schemas.microsoft.com/office/drawing/2014/main" id="{C816E038-DAB7-4D5D-9E76-5208EE8185B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66" y="1263"/>
                <a:ext cx="0" cy="116"/>
              </a:xfrm>
              <a:prstGeom prst="line">
                <a:avLst/>
              </a:prstGeom>
              <a:noFill/>
              <a:ln w="19050">
                <a:solidFill>
                  <a:srgbClr val="0000CC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en-US" sz="20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7242" name="Group 90">
              <a:extLst>
                <a:ext uri="{FF2B5EF4-FFF2-40B4-BE49-F238E27FC236}">
                  <a16:creationId xmlns="" xmlns:a16="http://schemas.microsoft.com/office/drawing/2014/main" id="{D50A9516-04FC-4CA3-BF7D-62649B325E2F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622" y="1275"/>
              <a:ext cx="206" cy="114"/>
              <a:chOff x="760" y="1263"/>
              <a:chExt cx="206" cy="114"/>
            </a:xfrm>
          </p:grpSpPr>
          <p:sp>
            <p:nvSpPr>
              <p:cNvPr id="6235" name="Line 91">
                <a:extLst>
                  <a:ext uri="{FF2B5EF4-FFF2-40B4-BE49-F238E27FC236}">
                    <a16:creationId xmlns="" xmlns:a16="http://schemas.microsoft.com/office/drawing/2014/main" id="{9DE8CE99-BDE1-4E97-84D5-0DC2A6B7375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60" y="1263"/>
                <a:ext cx="0" cy="116"/>
              </a:xfrm>
              <a:prstGeom prst="line">
                <a:avLst/>
              </a:prstGeom>
              <a:noFill/>
              <a:ln w="19050">
                <a:solidFill>
                  <a:srgbClr val="0000CC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en-US" sz="20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6236" name="Line 92">
                <a:extLst>
                  <a:ext uri="{FF2B5EF4-FFF2-40B4-BE49-F238E27FC236}">
                    <a16:creationId xmlns="" xmlns:a16="http://schemas.microsoft.com/office/drawing/2014/main" id="{51E3FD92-1689-460D-A493-8450B95A3DF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11" y="1263"/>
                <a:ext cx="0" cy="116"/>
              </a:xfrm>
              <a:prstGeom prst="line">
                <a:avLst/>
              </a:prstGeom>
              <a:noFill/>
              <a:ln w="19050">
                <a:solidFill>
                  <a:srgbClr val="0000CC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en-US" sz="20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6237" name="Line 93">
                <a:extLst>
                  <a:ext uri="{FF2B5EF4-FFF2-40B4-BE49-F238E27FC236}">
                    <a16:creationId xmlns="" xmlns:a16="http://schemas.microsoft.com/office/drawing/2014/main" id="{57CCC502-27B7-466B-A218-7AA876AABF1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63" y="1263"/>
                <a:ext cx="0" cy="116"/>
              </a:xfrm>
              <a:prstGeom prst="line">
                <a:avLst/>
              </a:prstGeom>
              <a:noFill/>
              <a:ln w="19050">
                <a:solidFill>
                  <a:srgbClr val="0000CC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en-US" sz="20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6238" name="Line 94">
                <a:extLst>
                  <a:ext uri="{FF2B5EF4-FFF2-40B4-BE49-F238E27FC236}">
                    <a16:creationId xmlns="" xmlns:a16="http://schemas.microsoft.com/office/drawing/2014/main" id="{0C509637-B356-4E7D-B368-C630930EF42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13" y="1263"/>
                <a:ext cx="0" cy="116"/>
              </a:xfrm>
              <a:prstGeom prst="line">
                <a:avLst/>
              </a:prstGeom>
              <a:noFill/>
              <a:ln w="19050">
                <a:solidFill>
                  <a:srgbClr val="0000CC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en-US" sz="20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6239" name="Line 95">
                <a:extLst>
                  <a:ext uri="{FF2B5EF4-FFF2-40B4-BE49-F238E27FC236}">
                    <a16:creationId xmlns="" xmlns:a16="http://schemas.microsoft.com/office/drawing/2014/main" id="{ED2C42A1-4E46-4D85-BDA2-8238F48006B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66" y="1263"/>
                <a:ext cx="0" cy="116"/>
              </a:xfrm>
              <a:prstGeom prst="line">
                <a:avLst/>
              </a:prstGeom>
              <a:noFill/>
              <a:ln w="19050">
                <a:solidFill>
                  <a:srgbClr val="0000CC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en-US" sz="20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7243" name="Group 96">
              <a:extLst>
                <a:ext uri="{FF2B5EF4-FFF2-40B4-BE49-F238E27FC236}">
                  <a16:creationId xmlns="" xmlns:a16="http://schemas.microsoft.com/office/drawing/2014/main" id="{E9645D50-A14D-4527-A9D6-1AF66AAB5687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928" y="1275"/>
              <a:ext cx="206" cy="114"/>
              <a:chOff x="760" y="1263"/>
              <a:chExt cx="206" cy="114"/>
            </a:xfrm>
          </p:grpSpPr>
          <p:sp>
            <p:nvSpPr>
              <p:cNvPr id="6241" name="Line 97">
                <a:extLst>
                  <a:ext uri="{FF2B5EF4-FFF2-40B4-BE49-F238E27FC236}">
                    <a16:creationId xmlns="" xmlns:a16="http://schemas.microsoft.com/office/drawing/2014/main" id="{2DBC18B7-D05A-43DC-90A6-4ABC5A8CC6A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60" y="1263"/>
                <a:ext cx="0" cy="116"/>
              </a:xfrm>
              <a:prstGeom prst="line">
                <a:avLst/>
              </a:prstGeom>
              <a:noFill/>
              <a:ln w="19050">
                <a:solidFill>
                  <a:srgbClr val="0000CC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en-US" sz="20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6242" name="Line 98">
                <a:extLst>
                  <a:ext uri="{FF2B5EF4-FFF2-40B4-BE49-F238E27FC236}">
                    <a16:creationId xmlns="" xmlns:a16="http://schemas.microsoft.com/office/drawing/2014/main" id="{ACE953B7-8CD6-4F43-9EAA-8593AF86913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13" y="1263"/>
                <a:ext cx="0" cy="116"/>
              </a:xfrm>
              <a:prstGeom prst="line">
                <a:avLst/>
              </a:prstGeom>
              <a:noFill/>
              <a:ln w="19050">
                <a:solidFill>
                  <a:srgbClr val="0000CC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en-US" sz="20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6243" name="Line 99">
                <a:extLst>
                  <a:ext uri="{FF2B5EF4-FFF2-40B4-BE49-F238E27FC236}">
                    <a16:creationId xmlns="" xmlns:a16="http://schemas.microsoft.com/office/drawing/2014/main" id="{019915A3-E68D-4EA1-AB48-30D8E7D0961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64" y="1263"/>
                <a:ext cx="0" cy="116"/>
              </a:xfrm>
              <a:prstGeom prst="line">
                <a:avLst/>
              </a:prstGeom>
              <a:noFill/>
              <a:ln w="19050">
                <a:solidFill>
                  <a:srgbClr val="0000CC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en-US" sz="20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6244" name="Line 100">
                <a:extLst>
                  <a:ext uri="{FF2B5EF4-FFF2-40B4-BE49-F238E27FC236}">
                    <a16:creationId xmlns="" xmlns:a16="http://schemas.microsoft.com/office/drawing/2014/main" id="{8C1ABC3B-A5F1-4477-9FF1-670157F5CB8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14" y="1263"/>
                <a:ext cx="0" cy="116"/>
              </a:xfrm>
              <a:prstGeom prst="line">
                <a:avLst/>
              </a:prstGeom>
              <a:noFill/>
              <a:ln w="19050">
                <a:solidFill>
                  <a:srgbClr val="0000CC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en-US" sz="20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6245" name="Line 101">
                <a:extLst>
                  <a:ext uri="{FF2B5EF4-FFF2-40B4-BE49-F238E27FC236}">
                    <a16:creationId xmlns="" xmlns:a16="http://schemas.microsoft.com/office/drawing/2014/main" id="{AD0D3CB0-FB5B-4325-A202-2FF3D11C577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66" y="1263"/>
                <a:ext cx="0" cy="116"/>
              </a:xfrm>
              <a:prstGeom prst="line">
                <a:avLst/>
              </a:prstGeom>
              <a:noFill/>
              <a:ln w="19050">
                <a:solidFill>
                  <a:srgbClr val="0000CC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en-US" sz="20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6246" name="Text Box 102">
            <a:extLst>
              <a:ext uri="{FF2B5EF4-FFF2-40B4-BE49-F238E27FC236}">
                <a16:creationId xmlns="" xmlns:a16="http://schemas.microsoft.com/office/drawing/2014/main" id="{3DCA1FD3-CE90-49EB-8F5A-C96CE356931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19600" y="1736725"/>
            <a:ext cx="804863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2000">
                <a:solidFill>
                  <a:srgbClr val="FF99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</a:t>
            </a:r>
          </a:p>
        </p:txBody>
      </p:sp>
      <p:sp>
        <p:nvSpPr>
          <p:cNvPr id="6247" name="Oval 103">
            <a:extLst>
              <a:ext uri="{FF2B5EF4-FFF2-40B4-BE49-F238E27FC236}">
                <a16:creationId xmlns="" xmlns:a16="http://schemas.microsoft.com/office/drawing/2014/main" id="{4B4C63E2-A9C4-41C6-920E-2B661535E143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25963" y="2514600"/>
            <a:ext cx="46037" cy="46038"/>
          </a:xfrm>
          <a:prstGeom prst="ellipse">
            <a:avLst/>
          </a:prstGeom>
          <a:solidFill>
            <a:schemeClr val="tx2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 sz="2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248" name="Oval 104">
            <a:extLst>
              <a:ext uri="{FF2B5EF4-FFF2-40B4-BE49-F238E27FC236}">
                <a16:creationId xmlns="" xmlns:a16="http://schemas.microsoft.com/office/drawing/2014/main" id="{7C73420E-F5A4-476F-989F-BC7DDB7EE2D9}"/>
              </a:ext>
            </a:extLst>
          </p:cNvPr>
          <p:cNvSpPr>
            <a:spLocks noChangeArrowheads="1"/>
          </p:cNvSpPr>
          <p:nvPr/>
        </p:nvSpPr>
        <p:spPr bwMode="auto">
          <a:xfrm>
            <a:off x="8534400" y="2514600"/>
            <a:ext cx="46038" cy="46038"/>
          </a:xfrm>
          <a:prstGeom prst="ellipse">
            <a:avLst/>
          </a:prstGeom>
          <a:solidFill>
            <a:schemeClr val="tx2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 sz="2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249" name="Oval 105">
            <a:extLst>
              <a:ext uri="{FF2B5EF4-FFF2-40B4-BE49-F238E27FC236}">
                <a16:creationId xmlns="" xmlns:a16="http://schemas.microsoft.com/office/drawing/2014/main" id="{21132609-93AC-4A9B-A88E-088C1B612F0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07163" y="2514600"/>
            <a:ext cx="46037" cy="46038"/>
          </a:xfrm>
          <a:prstGeom prst="ellipse">
            <a:avLst/>
          </a:prstGeom>
          <a:solidFill>
            <a:schemeClr val="tx2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 sz="2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250" name="Line 106">
            <a:extLst>
              <a:ext uri="{FF2B5EF4-FFF2-40B4-BE49-F238E27FC236}">
                <a16:creationId xmlns="" xmlns:a16="http://schemas.microsoft.com/office/drawing/2014/main" id="{7AC74EC0-29B6-4DA8-94BD-A354FF868F43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7696200" y="2438400"/>
            <a:ext cx="76200" cy="152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>
              <a:defRPr/>
            </a:pPr>
            <a:endParaRPr lang="en-US" sz="2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252" name="Line 108">
            <a:extLst>
              <a:ext uri="{FF2B5EF4-FFF2-40B4-BE49-F238E27FC236}">
                <a16:creationId xmlns="" xmlns:a16="http://schemas.microsoft.com/office/drawing/2014/main" id="{6F33B1BC-A6B0-4141-A0D9-B0709F976B0A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5562600" y="2438400"/>
            <a:ext cx="76200" cy="152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>
              <a:defRPr/>
            </a:pPr>
            <a:endParaRPr lang="en-US" sz="2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254" name="Text Box 110">
            <a:extLst>
              <a:ext uri="{FF2B5EF4-FFF2-40B4-BE49-F238E27FC236}">
                <a16:creationId xmlns="" xmlns:a16="http://schemas.microsoft.com/office/drawing/2014/main" id="{9235D0C9-1ABA-4B10-9BA0-18327C4C339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65653" y="2148441"/>
            <a:ext cx="457200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r" eaLnBrk="1" hangingPunct="1">
              <a:spcBef>
                <a:spcPct val="50000"/>
              </a:spcBef>
              <a:defRPr/>
            </a:pP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</a:p>
        </p:txBody>
      </p:sp>
      <p:sp>
        <p:nvSpPr>
          <p:cNvPr id="6255" name="Text Box 111">
            <a:extLst>
              <a:ext uri="{FF2B5EF4-FFF2-40B4-BE49-F238E27FC236}">
                <a16:creationId xmlns="" xmlns:a16="http://schemas.microsoft.com/office/drawing/2014/main" id="{7C738231-ECAF-4F2A-A3D9-CC8292E4D96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487615" y="2176251"/>
            <a:ext cx="457200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</a:pP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A’</a:t>
            </a:r>
          </a:p>
        </p:txBody>
      </p:sp>
      <p:sp>
        <p:nvSpPr>
          <p:cNvPr id="6256" name="Text Box 112">
            <a:extLst>
              <a:ext uri="{FF2B5EF4-FFF2-40B4-BE49-F238E27FC236}">
                <a16:creationId xmlns="" xmlns:a16="http://schemas.microsoft.com/office/drawing/2014/main" id="{EB82B3E7-F9A3-4935-9756-15F8FDAB084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85382" y="2117731"/>
            <a:ext cx="381000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r" eaLnBrk="1" hangingPunct="1">
              <a:spcBef>
                <a:spcPct val="50000"/>
              </a:spcBef>
              <a:defRPr/>
            </a:pP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</a:p>
        </p:txBody>
      </p:sp>
      <p:sp>
        <p:nvSpPr>
          <p:cNvPr id="6257" name="Text Box 113">
            <a:extLst>
              <a:ext uri="{FF2B5EF4-FFF2-40B4-BE49-F238E27FC236}">
                <a16:creationId xmlns="" xmlns:a16="http://schemas.microsoft.com/office/drawing/2014/main" id="{963119B1-2B01-4F45-AE6B-56C896E99D4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91000" y="3505200"/>
            <a:ext cx="4648200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en-US" altLang="en-US" sz="2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258" name="Text Box 114">
            <a:extLst>
              <a:ext uri="{FF2B5EF4-FFF2-40B4-BE49-F238E27FC236}">
                <a16:creationId xmlns="" xmlns:a16="http://schemas.microsoft.com/office/drawing/2014/main" id="{81429E48-3F92-4900-AC65-30DF82C86FB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81115" y="2829707"/>
            <a:ext cx="4998333" cy="13849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just" eaLnBrk="1" hangingPunct="1">
              <a:spcBef>
                <a:spcPct val="50000"/>
              </a:spcBef>
            </a:pPr>
            <a:r>
              <a:rPr lang="en-US" altLang="en-US" sz="28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 </a:t>
            </a:r>
            <a:r>
              <a:rPr lang="en-US" altLang="en-US" sz="2800" b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gọi</a:t>
            </a:r>
            <a:r>
              <a:rPr lang="en-US" altLang="en-US" sz="28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Hai </a:t>
            </a:r>
            <a:r>
              <a:rPr lang="en-US" altLang="en-US" sz="2800" b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điểm</a:t>
            </a:r>
            <a:r>
              <a:rPr lang="en-US" altLang="en-US" sz="28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A </a:t>
            </a:r>
            <a:r>
              <a:rPr lang="en-US" altLang="en-US" sz="2800" b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altLang="en-US" sz="28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A’ </a:t>
            </a:r>
            <a:r>
              <a:rPr lang="en-US" altLang="en-US" sz="2800" b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altLang="en-US" sz="28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hai</a:t>
            </a:r>
            <a:r>
              <a:rPr lang="en-US" altLang="en-US" sz="28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điểm</a:t>
            </a:r>
            <a:r>
              <a:rPr lang="en-US" altLang="en-US" sz="28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đối</a:t>
            </a:r>
            <a:r>
              <a:rPr lang="en-US" altLang="en-US" sz="28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xứng</a:t>
            </a:r>
            <a:r>
              <a:rPr lang="en-US" altLang="en-US" sz="28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nhau</a:t>
            </a:r>
            <a:r>
              <a:rPr lang="en-US" altLang="en-US" sz="28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qua </a:t>
            </a:r>
            <a:r>
              <a:rPr lang="en-US" altLang="en-US" sz="2800" b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điểm</a:t>
            </a:r>
            <a:r>
              <a:rPr lang="en-US" altLang="en-US" sz="28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O</a:t>
            </a:r>
          </a:p>
        </p:txBody>
      </p:sp>
      <p:sp>
        <p:nvSpPr>
          <p:cNvPr id="6260" name="Text Box 116">
            <a:extLst>
              <a:ext uri="{FF2B5EF4-FFF2-40B4-BE49-F238E27FC236}">
                <a16:creationId xmlns="" xmlns:a16="http://schemas.microsoft.com/office/drawing/2014/main" id="{5526BDE9-C26A-4867-836B-8683C2702B9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312" y="2209799"/>
            <a:ext cx="4056567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en-US" alt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Định</a:t>
            </a:r>
            <a:r>
              <a:rPr lang="en-US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nghĩa</a:t>
            </a:r>
            <a:r>
              <a:rPr lang="en-US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vi-V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en-US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SGK/</a:t>
            </a:r>
            <a:r>
              <a:rPr lang="vi-V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93)</a:t>
            </a:r>
            <a:endParaRPr lang="en-US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261" name="Text Box 117">
            <a:extLst>
              <a:ext uri="{FF2B5EF4-FFF2-40B4-BE49-F238E27FC236}">
                <a16:creationId xmlns="" xmlns:a16="http://schemas.microsoft.com/office/drawing/2014/main" id="{8FFE5E98-28B6-4E84-9189-EE62ECCE119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1781" y="3079428"/>
            <a:ext cx="2133600" cy="13849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A’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đối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xứng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nhau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qua O</a:t>
            </a:r>
          </a:p>
        </p:txBody>
      </p:sp>
      <p:sp>
        <p:nvSpPr>
          <p:cNvPr id="6262" name="AutoShape 118">
            <a:extLst>
              <a:ext uri="{FF2B5EF4-FFF2-40B4-BE49-F238E27FC236}">
                <a16:creationId xmlns="" xmlns:a16="http://schemas.microsoft.com/office/drawing/2014/main" id="{E524DADE-15D8-47AB-A000-289651334B01}"/>
              </a:ext>
            </a:extLst>
          </p:cNvPr>
          <p:cNvSpPr>
            <a:spLocks/>
          </p:cNvSpPr>
          <p:nvPr/>
        </p:nvSpPr>
        <p:spPr bwMode="auto">
          <a:xfrm>
            <a:off x="2039107" y="3266815"/>
            <a:ext cx="71491" cy="1138514"/>
          </a:xfrm>
          <a:prstGeom prst="rightBrace">
            <a:avLst>
              <a:gd name="adj1" fmla="val 66667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 sz="2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263" name="AutoShape 119">
            <a:extLst>
              <a:ext uri="{FF2B5EF4-FFF2-40B4-BE49-F238E27FC236}">
                <a16:creationId xmlns="" xmlns:a16="http://schemas.microsoft.com/office/drawing/2014/main" id="{350CFD4D-7141-4867-93F6-02C265F05519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04762" y="3809368"/>
            <a:ext cx="304800" cy="92075"/>
          </a:xfrm>
          <a:prstGeom prst="leftRightArrow">
            <a:avLst>
              <a:gd name="adj1" fmla="val 50000"/>
              <a:gd name="adj2" fmla="val 6620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endParaRPr lang="en-US" altLang="en-US" sz="2000">
              <a:solidFill>
                <a:srgbClr val="FF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264" name="Text Box 120">
            <a:extLst>
              <a:ext uri="{FF2B5EF4-FFF2-40B4-BE49-F238E27FC236}">
                <a16:creationId xmlns="" xmlns:a16="http://schemas.microsoft.com/office/drawing/2014/main" id="{CDFCC3C5-4BAA-4F87-B0DD-0DA2613E06C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13939" y="2839744"/>
            <a:ext cx="1733550" cy="2031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>
                <a:solidFill>
                  <a:srgbClr val="CC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 </a:t>
            </a:r>
            <a:r>
              <a:rPr lang="en-US" altLang="en-US" sz="2800" b="1" dirty="0" err="1">
                <a:solidFill>
                  <a:srgbClr val="CC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altLang="en-US" sz="2800" b="1" dirty="0">
                <a:solidFill>
                  <a:srgbClr val="CC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CC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trung</a:t>
            </a:r>
            <a:endParaRPr lang="en-US" altLang="en-US" sz="2800" b="1" dirty="0">
              <a:solidFill>
                <a:srgbClr val="CC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50000"/>
              </a:spcBef>
            </a:pPr>
            <a:r>
              <a:rPr lang="en-US" altLang="en-US" sz="2800" b="1" dirty="0">
                <a:solidFill>
                  <a:srgbClr val="CC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CC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điểm</a:t>
            </a:r>
            <a:r>
              <a:rPr lang="en-US" altLang="en-US" sz="2800" b="1" dirty="0">
                <a:solidFill>
                  <a:srgbClr val="CC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CC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altLang="en-US" sz="2800" b="1" dirty="0">
                <a:solidFill>
                  <a:srgbClr val="CC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AA’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="" xmlns:a16="http://schemas.microsoft.com/office/drawing/2014/main" id="{772C1890-E899-4651-960B-D069E4D9825F}"/>
              </a:ext>
            </a:extLst>
          </p:cNvPr>
          <p:cNvGrpSpPr/>
          <p:nvPr/>
        </p:nvGrpSpPr>
        <p:grpSpPr>
          <a:xfrm>
            <a:off x="4128040" y="3833778"/>
            <a:ext cx="4980711" cy="2018041"/>
            <a:chOff x="4128040" y="3833778"/>
            <a:chExt cx="4980711" cy="2018041"/>
          </a:xfrm>
        </p:grpSpPr>
        <p:sp>
          <p:nvSpPr>
            <p:cNvPr id="6259" name="Text Box 115">
              <a:extLst>
                <a:ext uri="{FF2B5EF4-FFF2-40B4-BE49-F238E27FC236}">
                  <a16:creationId xmlns="" xmlns:a16="http://schemas.microsoft.com/office/drawing/2014/main" id="{1B20746B-8127-41FD-BFF3-41F0E6AB252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231951" y="4327220"/>
              <a:ext cx="4876800" cy="138499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altLang="en-US" sz="28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Khi </a:t>
              </a:r>
              <a:r>
                <a:rPr lang="en-US" altLang="en-US" sz="2800" b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nào</a:t>
              </a:r>
              <a:r>
                <a:rPr lang="en-US" altLang="en-US" sz="28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altLang="en-US" sz="2800" b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hai</a:t>
              </a:r>
              <a:r>
                <a:rPr lang="en-US" altLang="en-US" sz="28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altLang="en-US" sz="2800" b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điểm</a:t>
              </a:r>
              <a:r>
                <a:rPr lang="en-US" altLang="en-US" sz="28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A </a:t>
              </a:r>
              <a:r>
                <a:rPr lang="en-US" altLang="en-US" sz="2800" b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và</a:t>
              </a:r>
              <a:r>
                <a:rPr lang="en-US" altLang="en-US" sz="28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A’ </a:t>
              </a:r>
              <a:r>
                <a:rPr lang="en-US" altLang="en-US" sz="2800" b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được</a:t>
              </a:r>
              <a:r>
                <a:rPr lang="en-US" altLang="en-US" sz="28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altLang="en-US" sz="2800" b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gọi</a:t>
              </a:r>
              <a:r>
                <a:rPr lang="en-US" altLang="en-US" sz="28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altLang="en-US" sz="2800" b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là</a:t>
              </a:r>
              <a:r>
                <a:rPr lang="en-US" altLang="en-US" sz="28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altLang="en-US" sz="2800" b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đối</a:t>
              </a:r>
              <a:r>
                <a:rPr lang="en-US" altLang="en-US" sz="28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altLang="en-US" sz="2800" b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xứng</a:t>
              </a:r>
              <a:r>
                <a:rPr lang="en-US" altLang="en-US" sz="28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altLang="en-US" sz="2800" b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nhau</a:t>
              </a:r>
              <a:r>
                <a:rPr lang="en-US" altLang="en-US" sz="28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qua </a:t>
              </a:r>
              <a:r>
                <a:rPr lang="en-US" altLang="en-US" sz="2800" b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một</a:t>
              </a:r>
              <a:r>
                <a:rPr lang="en-US" altLang="en-US" sz="28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altLang="en-US" sz="2800" b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điểm</a:t>
              </a:r>
              <a:r>
                <a:rPr lang="en-US" altLang="en-US" sz="28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O?</a:t>
              </a:r>
            </a:p>
          </p:txBody>
        </p:sp>
        <p:sp>
          <p:nvSpPr>
            <p:cNvPr id="6266" name="Oval 122">
              <a:extLst>
                <a:ext uri="{FF2B5EF4-FFF2-40B4-BE49-F238E27FC236}">
                  <a16:creationId xmlns="" xmlns:a16="http://schemas.microsoft.com/office/drawing/2014/main" id="{7D307CFE-A204-4E12-9F2F-12BB7B276D6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28040" y="3833778"/>
              <a:ext cx="4955665" cy="2018041"/>
            </a:xfrm>
            <a:prstGeom prst="ellipse">
              <a:avLst/>
            </a:prstGeom>
            <a:noFill/>
            <a:ln w="41275" cmpd="dbl">
              <a:solidFill>
                <a:srgbClr val="FF99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 sz="20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6270" name="Text Box 126">
            <a:extLst>
              <a:ext uri="{FF2B5EF4-FFF2-40B4-BE49-F238E27FC236}">
                <a16:creationId xmlns="" xmlns:a16="http://schemas.microsoft.com/office/drawing/2014/main" id="{2C9EDA1E-C18D-4937-A10E-3B6D06FCFBA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5896" y="4814392"/>
            <a:ext cx="3581400" cy="20313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just" eaLnBrk="1" hangingPunct="1">
              <a:spcBef>
                <a:spcPct val="50000"/>
              </a:spcBef>
            </a:pPr>
            <a:r>
              <a:rPr lang="en-US" altLang="en-US" sz="2800" b="1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Quy</a:t>
            </a:r>
            <a:r>
              <a:rPr lang="en-US" altLang="en-US" sz="28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ước</a:t>
            </a:r>
            <a:r>
              <a:rPr lang="en-US" altLang="en-US" sz="28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vi-VN" altLang="en-US" sz="28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just" eaLnBrk="1" hangingPunct="1">
              <a:spcBef>
                <a:spcPct val="50000"/>
              </a:spcBef>
            </a:pP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Điểm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đối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xứng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điểm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O qua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điểm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O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cũng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điểm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O</a:t>
            </a:r>
          </a:p>
        </p:txBody>
      </p:sp>
      <p:sp>
        <p:nvSpPr>
          <p:cNvPr id="6271" name="Text Box 127">
            <a:extLst>
              <a:ext uri="{FF2B5EF4-FFF2-40B4-BE49-F238E27FC236}">
                <a16:creationId xmlns="" xmlns:a16="http://schemas.microsoft.com/office/drawing/2014/main" id="{7D20ED33-75A4-431B-A371-0C8968EC815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48839" y="2236087"/>
            <a:ext cx="722313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en-US" sz="2000" dirty="0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</a:t>
            </a:r>
          </a:p>
        </p:txBody>
      </p:sp>
      <p:sp>
        <p:nvSpPr>
          <p:cNvPr id="6277" name="Text Box 133">
            <a:extLst>
              <a:ext uri="{FF2B5EF4-FFF2-40B4-BE49-F238E27FC236}">
                <a16:creationId xmlns="" xmlns:a16="http://schemas.microsoft.com/office/drawing/2014/main" id="{3269D39B-07D4-4DB5-9318-3FF7EAF2D04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89644" y="584073"/>
            <a:ext cx="5029200" cy="13849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?1. 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Cho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điểm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O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điểm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A.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Hãy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vẽ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điểm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A’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sao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O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trung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điểm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đoạn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thẳng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AA’.</a:t>
            </a:r>
          </a:p>
        </p:txBody>
      </p:sp>
      <p:grpSp>
        <p:nvGrpSpPr>
          <p:cNvPr id="6290" name="Group 146">
            <a:extLst>
              <a:ext uri="{FF2B5EF4-FFF2-40B4-BE49-F238E27FC236}">
                <a16:creationId xmlns="" xmlns:a16="http://schemas.microsoft.com/office/drawing/2014/main" id="{E82541FA-422C-4A38-B5E5-49CBF1845BC6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314272" y="1486365"/>
            <a:ext cx="3341566" cy="584774"/>
            <a:chOff x="192" y="768"/>
            <a:chExt cx="1920" cy="336"/>
          </a:xfrm>
        </p:grpSpPr>
        <p:sp>
          <p:nvSpPr>
            <p:cNvPr id="7202" name="AutoShape 145">
              <a:extLst>
                <a:ext uri="{FF2B5EF4-FFF2-40B4-BE49-F238E27FC236}">
                  <a16:creationId xmlns="" xmlns:a16="http://schemas.microsoft.com/office/drawing/2014/main" id="{49E65311-2991-4E44-AC58-D134393CB4FC}"/>
                </a:ext>
              </a:extLst>
            </p:cNvPr>
            <p:cNvSpPr>
              <a:spLocks noChangeAspect="1" noChangeArrowheads="1" noTextEdit="1"/>
            </p:cNvSpPr>
            <p:nvPr/>
          </p:nvSpPr>
          <p:spPr bwMode="auto">
            <a:xfrm>
              <a:off x="192" y="768"/>
              <a:ext cx="1920" cy="3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203" name="Line 147">
              <a:extLst>
                <a:ext uri="{FF2B5EF4-FFF2-40B4-BE49-F238E27FC236}">
                  <a16:creationId xmlns="" xmlns:a16="http://schemas.microsoft.com/office/drawing/2014/main" id="{8DE053B3-794C-4657-BCFB-172E2AC1AE8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32" y="978"/>
              <a:ext cx="1585" cy="1"/>
            </a:xfrm>
            <a:prstGeom prst="line">
              <a:avLst/>
            </a:prstGeom>
            <a:noFill/>
            <a:ln w="11113">
              <a:solidFill>
                <a:srgbClr val="00008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 sz="20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7204" name="Line 148">
              <a:extLst>
                <a:ext uri="{FF2B5EF4-FFF2-40B4-BE49-F238E27FC236}">
                  <a16:creationId xmlns="" xmlns:a16="http://schemas.microsoft.com/office/drawing/2014/main" id="{108F3BA5-9C38-424E-AF66-B616A18B4C90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688" y="924"/>
              <a:ext cx="90" cy="102"/>
            </a:xfrm>
            <a:prstGeom prst="line">
              <a:avLst/>
            </a:prstGeom>
            <a:noFill/>
            <a:ln w="11113">
              <a:solidFill>
                <a:srgbClr val="00008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 sz="20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7205" name="Line 149">
              <a:extLst>
                <a:ext uri="{FF2B5EF4-FFF2-40B4-BE49-F238E27FC236}">
                  <a16:creationId xmlns="" xmlns:a16="http://schemas.microsoft.com/office/drawing/2014/main" id="{8B80F2D4-162F-4313-A470-6994A701FDE5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1484" y="930"/>
              <a:ext cx="90" cy="102"/>
            </a:xfrm>
            <a:prstGeom prst="line">
              <a:avLst/>
            </a:prstGeom>
            <a:noFill/>
            <a:ln w="11113">
              <a:solidFill>
                <a:srgbClr val="00008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 sz="20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7206" name="Oval 150">
              <a:extLst>
                <a:ext uri="{FF2B5EF4-FFF2-40B4-BE49-F238E27FC236}">
                  <a16:creationId xmlns="" xmlns:a16="http://schemas.microsoft.com/office/drawing/2014/main" id="{329E90D4-EC18-4BEB-A16B-C5A41E78721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8" y="966"/>
              <a:ext cx="35" cy="30"/>
            </a:xfrm>
            <a:prstGeom prst="ellipse">
              <a:avLst/>
            </a:prstGeom>
            <a:solidFill>
              <a:srgbClr val="FF0000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 sz="20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7207" name="Rectangle 151">
              <a:extLst>
                <a:ext uri="{FF2B5EF4-FFF2-40B4-BE49-F238E27FC236}">
                  <a16:creationId xmlns="" xmlns:a16="http://schemas.microsoft.com/office/drawing/2014/main" id="{32603BE9-A095-4846-A27A-C5F83839E11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3" y="776"/>
              <a:ext cx="117" cy="1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20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A</a:t>
              </a:r>
              <a:endPara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7208" name="Oval 152">
              <a:extLst>
                <a:ext uri="{FF2B5EF4-FFF2-40B4-BE49-F238E27FC236}">
                  <a16:creationId xmlns="" xmlns:a16="http://schemas.microsoft.com/office/drawing/2014/main" id="{77583329-45F2-4534-A205-CD64A1CDB27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03" y="966"/>
              <a:ext cx="34" cy="30"/>
            </a:xfrm>
            <a:prstGeom prst="ellipse">
              <a:avLst/>
            </a:prstGeom>
            <a:solidFill>
              <a:srgbClr val="FF0000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 sz="20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7209" name="Rectangle 153">
              <a:extLst>
                <a:ext uri="{FF2B5EF4-FFF2-40B4-BE49-F238E27FC236}">
                  <a16:creationId xmlns="" xmlns:a16="http://schemas.microsoft.com/office/drawing/2014/main" id="{E17EF426-A53F-48C4-9270-FD5DF960069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58" y="809"/>
              <a:ext cx="153" cy="1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20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A’</a:t>
              </a:r>
              <a:endPara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7210" name="Oval 154">
              <a:extLst>
                <a:ext uri="{FF2B5EF4-FFF2-40B4-BE49-F238E27FC236}">
                  <a16:creationId xmlns="" xmlns:a16="http://schemas.microsoft.com/office/drawing/2014/main" id="{F17CED3A-64F6-45BC-8E90-EE6B3B8E9BB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14" y="966"/>
              <a:ext cx="35" cy="30"/>
            </a:xfrm>
            <a:prstGeom prst="ellipse">
              <a:avLst/>
            </a:prstGeom>
            <a:solidFill>
              <a:srgbClr val="FF0000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 sz="20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7211" name="Rectangle 155">
              <a:extLst>
                <a:ext uri="{FF2B5EF4-FFF2-40B4-BE49-F238E27FC236}">
                  <a16:creationId xmlns="" xmlns:a16="http://schemas.microsoft.com/office/drawing/2014/main" id="{109F6B05-CDBE-48B6-B3FF-899070CB613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86" y="798"/>
              <a:ext cx="117" cy="1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20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O</a:t>
              </a:r>
              <a:endPara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6300" name="Text Box 156">
            <a:extLst>
              <a:ext uri="{FF2B5EF4-FFF2-40B4-BE49-F238E27FC236}">
                <a16:creationId xmlns="" xmlns:a16="http://schemas.microsoft.com/office/drawing/2014/main" id="{9165A830-D9D5-4901-A4D7-2F69261EFFF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95800" y="6415088"/>
            <a:ext cx="457200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en-US" altLang="en-US" sz="2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301" name="Text Box 157">
            <a:extLst>
              <a:ext uri="{FF2B5EF4-FFF2-40B4-BE49-F238E27FC236}">
                <a16:creationId xmlns="" xmlns:a16="http://schemas.microsoft.com/office/drawing/2014/main" id="{4AC6B5C9-37BB-4DA7-8E61-123AC0D8FC9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97688" y="4759106"/>
            <a:ext cx="5134675" cy="13849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Vậy</a:t>
            </a:r>
            <a:r>
              <a:rPr lang="en-US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vẽ</a:t>
            </a:r>
            <a:r>
              <a:rPr lang="en-US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hai</a:t>
            </a:r>
            <a:r>
              <a:rPr lang="en-US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điểm</a:t>
            </a:r>
            <a:r>
              <a:rPr lang="en-US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 </a:t>
            </a:r>
            <a:r>
              <a:rPr lang="en-US" alt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A’ </a:t>
            </a:r>
            <a:r>
              <a:rPr lang="en-US" alt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đối</a:t>
            </a:r>
            <a:r>
              <a:rPr lang="en-US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xứng</a:t>
            </a:r>
            <a:r>
              <a:rPr lang="en-US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nhau</a:t>
            </a:r>
            <a:r>
              <a:rPr lang="en-US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qua </a:t>
            </a:r>
            <a:r>
              <a:rPr lang="en-US" alt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điểm</a:t>
            </a:r>
            <a:r>
              <a:rPr lang="en-US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O ta </a:t>
            </a:r>
            <a:r>
              <a:rPr lang="en-US" alt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vẽ</a:t>
            </a:r>
            <a:r>
              <a:rPr lang="en-US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như</a:t>
            </a:r>
            <a:r>
              <a:rPr lang="en-US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thế</a:t>
            </a:r>
            <a:r>
              <a:rPr lang="en-US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</p:txBody>
      </p:sp>
      <p:sp>
        <p:nvSpPr>
          <p:cNvPr id="134" name="Text Box 7">
            <a:extLst>
              <a:ext uri="{FF2B5EF4-FFF2-40B4-BE49-F238E27FC236}">
                <a16:creationId xmlns="" xmlns:a16="http://schemas.microsoft.com/office/drawing/2014/main" id="{55620860-99E2-455C-AFC6-57D094537DC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-702"/>
            <a:ext cx="91440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 b="1" i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sz="3200" b="1" i="1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3200" b="1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200" b="1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sz="32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ĐỐI XỨNG </a:t>
            </a:r>
            <a:r>
              <a:rPr lang="vi-VN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TÂM</a:t>
            </a:r>
            <a:endParaRPr lang="en-US" sz="32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5" name="Text Box 10">
            <a:extLst>
              <a:ext uri="{FF2B5EF4-FFF2-40B4-BE49-F238E27FC236}">
                <a16:creationId xmlns="" xmlns:a16="http://schemas.microsoft.com/office/drawing/2014/main" id="{FBE9BB3F-9FDC-4C53-83A2-FF5032164CE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48839" y="543979"/>
            <a:ext cx="4493678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514350" indent="-514350" eaLnBrk="1" hangingPunct="1">
              <a:spcBef>
                <a:spcPct val="50000"/>
              </a:spcBef>
              <a:buFont typeface="+mj-lt"/>
              <a:buAutoNum type="arabicPeriod"/>
            </a:pPr>
            <a:r>
              <a:rPr lang="en-US" altLang="en-US" sz="2800" b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Hai </a:t>
            </a:r>
            <a:r>
              <a:rPr lang="en-US" altLang="en-US" sz="2800" b="1" u="sng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điểm</a:t>
            </a:r>
            <a:r>
              <a:rPr lang="en-US" altLang="en-US" sz="2800" b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u="sng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đối</a:t>
            </a:r>
            <a:r>
              <a:rPr lang="en-US" altLang="en-US" sz="2800" b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u="sng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xứng</a:t>
            </a:r>
            <a:r>
              <a:rPr lang="en-US" altLang="en-US" sz="2800" b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qua </a:t>
            </a:r>
            <a:r>
              <a:rPr lang="en-US" altLang="en-US" sz="2800" b="1" u="sng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altLang="en-US" sz="2800" b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altLang="en-US" sz="2800" b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điểm.</a:t>
            </a:r>
            <a:endParaRPr lang="en-US" altLang="en-US" sz="2800" b="1" u="sng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1000"/>
                                        <p:tgtEl>
                                          <p:spTgt spid="6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62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2000"/>
                                        <p:tgtEl>
                                          <p:spTgt spid="6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2000"/>
                                        <p:tgtEl>
                                          <p:spTgt spid="6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1" dur="2000"/>
                                        <p:tgtEl>
                                          <p:spTgt spid="6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"/>
                                        <p:tgtEl>
                                          <p:spTgt spid="61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400" fill="hold"/>
                                        <p:tgtEl>
                                          <p:spTgt spid="61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400" fill="hold"/>
                                        <p:tgtEl>
                                          <p:spTgt spid="61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1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1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32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6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38" presetID="63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226 -0.0044 L 0.44774 -0.0044 " pathEditMode="relative" rAng="0" ptsTypes="AA">
                                      <p:cBhvr>
                                        <p:cTn id="39" dur="1000" fill="hold"/>
                                        <p:tgtEl>
                                          <p:spTgt spid="62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500" y="0"/>
                                    </p:animMotion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1000"/>
                                        <p:tgtEl>
                                          <p:spTgt spid="6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44" presetID="54" presetClass="exit" presetSubtype="0" decel="10000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5" dur="1000"/>
                                        <p:tgtEl>
                                          <p:spTgt spid="62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/>
                                        <p:tgtEl>
                                          <p:spTgt spid="62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/>
                                        <p:tgtEl>
                                          <p:spTgt spid="62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/>
                                        <p:tgtEl>
                                          <p:spTgt spid="62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9" dur="1000"/>
                                        <p:tgtEl>
                                          <p:spTgt spid="62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3" dur="500"/>
                                        <p:tgtEl>
                                          <p:spTgt spid="6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6" dur="500"/>
                                        <p:tgtEl>
                                          <p:spTgt spid="6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9" dur="500"/>
                                        <p:tgtEl>
                                          <p:spTgt spid="6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2" dur="500"/>
                                        <p:tgtEl>
                                          <p:spTgt spid="6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6" dur="500"/>
                                        <p:tgtEl>
                                          <p:spTgt spid="61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/>
                                        <p:tgtEl>
                                          <p:spTgt spid="61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 nodeType="clickPar">
                      <p:stCondLst>
                        <p:cond delay="indefinite"/>
                      </p:stCondLst>
                      <p:childTnLst>
                        <p:par>
                          <p:cTn id="7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3" dur="500"/>
                                        <p:tgtEl>
                                          <p:spTgt spid="62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 nodeType="clickPar">
                      <p:stCondLst>
                        <p:cond delay="indefinite"/>
                      </p:stCondLst>
                      <p:childTnLst>
                        <p:par>
                          <p:cTn id="7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62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62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 nodeType="clickPar">
                      <p:stCondLst>
                        <p:cond delay="indefinite"/>
                      </p:stCondLst>
                      <p:childTnLst>
                        <p:par>
                          <p:cTn id="8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0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7" dur="500"/>
                                        <p:tgtEl>
                                          <p:spTgt spid="6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2" dur="500"/>
                                        <p:tgtEl>
                                          <p:spTgt spid="62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500"/>
                                        <p:tgtEl>
                                          <p:spTgt spid="62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63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63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7" dur="500"/>
                                        <p:tgtEl>
                                          <p:spTgt spid="63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8" dur="500"/>
                                        <p:tgtEl>
                                          <p:spTgt spid="63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4" dur="2000"/>
                                        <p:tgtEl>
                                          <p:spTgt spid="62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7" dur="2000"/>
                                        <p:tgtEl>
                                          <p:spTgt spid="62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0" dur="2000"/>
                                        <p:tgtEl>
                                          <p:spTgt spid="62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3" dur="500"/>
                                        <p:tgtEl>
                                          <p:spTgt spid="62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 nodeType="clickPar">
                      <p:stCondLst>
                        <p:cond delay="indefinite"/>
                      </p:stCondLst>
                      <p:childTnLst>
                        <p:par>
                          <p:cTn id="1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8" dur="500"/>
                                        <p:tgtEl>
                                          <p:spTgt spid="6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46" grpId="0"/>
      <p:bldP spid="6246" grpId="1"/>
      <p:bldP spid="6246" grpId="2"/>
      <p:bldP spid="6247" grpId="0" animBg="1"/>
      <p:bldP spid="6248" grpId="0" animBg="1"/>
      <p:bldP spid="6249" grpId="0" animBg="1"/>
      <p:bldP spid="6254" grpId="0"/>
      <p:bldP spid="6255" grpId="0"/>
      <p:bldP spid="6256" grpId="0"/>
      <p:bldP spid="6258" grpId="0"/>
      <p:bldP spid="6261" grpId="0"/>
      <p:bldP spid="6262" grpId="0" animBg="1"/>
      <p:bldP spid="6263" grpId="0" animBg="1"/>
      <p:bldP spid="6264" grpId="0"/>
      <p:bldP spid="6270" grpId="0" animBg="1"/>
      <p:bldP spid="6277" grpId="0"/>
      <p:bldP spid="6301" grpId="0"/>
      <p:bldP spid="6301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7" name="Text Box 7"/>
          <p:cNvSpPr txBox="1">
            <a:spLocks noChangeArrowheads="1"/>
          </p:cNvSpPr>
          <p:nvPr/>
        </p:nvSpPr>
        <p:spPr bwMode="auto">
          <a:xfrm>
            <a:off x="0" y="39695"/>
            <a:ext cx="91440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 b="1" i="1" dirty="0">
                <a:solidFill>
                  <a:srgbClr val="0000FF"/>
                </a:solidFill>
                <a:latin typeface="Times New Roman" pitchFamily="18" charset="0"/>
              </a:rPr>
              <a:t>  </a:t>
            </a:r>
            <a:r>
              <a:rPr lang="en-US" sz="3200" b="1" i="1" u="sng" dirty="0" err="1">
                <a:latin typeface="Times New Roman" pitchFamily="18" charset="0"/>
              </a:rPr>
              <a:t>Bài</a:t>
            </a:r>
            <a:r>
              <a:rPr lang="en-US" sz="3200" b="1" i="1" u="sng" dirty="0">
                <a:latin typeface="Times New Roman" pitchFamily="18" charset="0"/>
              </a:rPr>
              <a:t> 6</a:t>
            </a:r>
            <a:r>
              <a:rPr lang="en-US" sz="3200" dirty="0">
                <a:latin typeface="Times New Roman" pitchFamily="18" charset="0"/>
              </a:rPr>
              <a:t>:</a:t>
            </a:r>
            <a:r>
              <a:rPr lang="en-US" sz="3200" dirty="0">
                <a:solidFill>
                  <a:srgbClr val="0000FF"/>
                </a:solidFill>
                <a:latin typeface="Times New Roman" pitchFamily="18" charset="0"/>
              </a:rPr>
              <a:t>                      </a:t>
            </a:r>
            <a:r>
              <a:rPr lang="en-US" sz="3200" b="1" dirty="0">
                <a:solidFill>
                  <a:srgbClr val="FF0000"/>
                </a:solidFill>
                <a:latin typeface="Times New Roman" pitchFamily="18" charset="0"/>
              </a:rPr>
              <a:t>ĐỐI XỨNG TRỤC</a:t>
            </a:r>
            <a:endParaRPr lang="en-US" sz="3200" dirty="0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5128" name="Rectangle 8"/>
          <p:cNvSpPr>
            <a:spLocks noChangeArrowheads="1"/>
          </p:cNvSpPr>
          <p:nvPr/>
        </p:nvSpPr>
        <p:spPr bwMode="auto">
          <a:xfrm>
            <a:off x="-6803" y="596270"/>
            <a:ext cx="5143500" cy="6245846"/>
          </a:xfrm>
          <a:prstGeom prst="rect">
            <a:avLst/>
          </a:prstGeom>
          <a:solidFill>
            <a:srgbClr val="CCFF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spcBef>
                <a:spcPct val="50000"/>
              </a:spcBef>
            </a:pPr>
            <a:endParaRPr lang="en-US" b="1" u="sng" dirty="0">
              <a:solidFill>
                <a:srgbClr val="0000FF"/>
              </a:solidFill>
              <a:latin typeface="Times New Roman" pitchFamily="18" charset="0"/>
            </a:endParaRPr>
          </a:p>
          <a:p>
            <a:pPr algn="ctr"/>
            <a:endParaRPr lang="en-US" dirty="0">
              <a:latin typeface="Times New Roman" pitchFamily="18" charset="0"/>
            </a:endParaRPr>
          </a:p>
        </p:txBody>
      </p:sp>
      <p:sp>
        <p:nvSpPr>
          <p:cNvPr id="5129" name="Rectangle 9"/>
          <p:cNvSpPr>
            <a:spLocks noChangeArrowheads="1"/>
          </p:cNvSpPr>
          <p:nvPr/>
        </p:nvSpPr>
        <p:spPr bwMode="auto">
          <a:xfrm>
            <a:off x="5124450" y="596270"/>
            <a:ext cx="4038600" cy="6245846"/>
          </a:xfrm>
          <a:prstGeom prst="rect">
            <a:avLst/>
          </a:prstGeom>
          <a:ln w="9525"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anchor="ctr"/>
          <a:lstStyle/>
          <a:p>
            <a:endParaRPr lang="en-US"/>
          </a:p>
        </p:txBody>
      </p:sp>
      <p:sp>
        <p:nvSpPr>
          <p:cNvPr id="5130" name="Text Box 10"/>
          <p:cNvSpPr txBox="1">
            <a:spLocks noChangeArrowheads="1"/>
          </p:cNvSpPr>
          <p:nvPr/>
        </p:nvSpPr>
        <p:spPr bwMode="auto">
          <a:xfrm>
            <a:off x="-86112" y="611969"/>
            <a:ext cx="5105400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514350" indent="-514350">
              <a:spcBef>
                <a:spcPct val="50000"/>
              </a:spcBef>
              <a:buFont typeface="+mj-lt"/>
              <a:buAutoNum type="arabicPeriod"/>
            </a:pPr>
            <a:r>
              <a:rPr lang="en-US" sz="3200" b="1" u="sng" dirty="0">
                <a:solidFill>
                  <a:srgbClr val="FF0000"/>
                </a:solidFill>
                <a:latin typeface="Times New Roman" pitchFamily="18" charset="0"/>
              </a:rPr>
              <a:t>Hai </a:t>
            </a:r>
            <a:r>
              <a:rPr lang="en-US" sz="3200" b="1" u="sng" dirty="0" err="1">
                <a:solidFill>
                  <a:srgbClr val="FF0000"/>
                </a:solidFill>
                <a:latin typeface="Times New Roman" pitchFamily="18" charset="0"/>
              </a:rPr>
              <a:t>điểm</a:t>
            </a:r>
            <a:r>
              <a:rPr lang="en-US" sz="3200" b="1" u="sng" dirty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3200" b="1" u="sng" dirty="0" err="1">
                <a:solidFill>
                  <a:srgbClr val="FF0000"/>
                </a:solidFill>
                <a:latin typeface="Times New Roman" pitchFamily="18" charset="0"/>
              </a:rPr>
              <a:t>đối</a:t>
            </a:r>
            <a:r>
              <a:rPr lang="en-US" sz="3200" b="1" u="sng" dirty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3200" b="1" u="sng" dirty="0" err="1">
                <a:solidFill>
                  <a:srgbClr val="FF0000"/>
                </a:solidFill>
                <a:latin typeface="Times New Roman" pitchFamily="18" charset="0"/>
              </a:rPr>
              <a:t>xứng</a:t>
            </a:r>
            <a:r>
              <a:rPr lang="en-US" sz="3200" b="1" u="sng" dirty="0">
                <a:solidFill>
                  <a:srgbClr val="FF0000"/>
                </a:solidFill>
                <a:latin typeface="Times New Roman" pitchFamily="18" charset="0"/>
              </a:rPr>
              <a:t> qua </a:t>
            </a:r>
            <a:r>
              <a:rPr lang="en-US" sz="3200" b="1" u="sng" dirty="0" err="1">
                <a:solidFill>
                  <a:srgbClr val="FF0000"/>
                </a:solidFill>
                <a:latin typeface="Times New Roman" pitchFamily="18" charset="0"/>
              </a:rPr>
              <a:t>một</a:t>
            </a:r>
            <a:r>
              <a:rPr lang="en-US" sz="3200" b="1" u="sng" dirty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3200" b="1" u="sng" dirty="0" err="1">
                <a:solidFill>
                  <a:srgbClr val="FF0000"/>
                </a:solidFill>
                <a:latin typeface="Times New Roman" pitchFamily="18" charset="0"/>
              </a:rPr>
              <a:t>đường</a:t>
            </a:r>
            <a:r>
              <a:rPr lang="en-US" sz="3200" b="1" u="sng" dirty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3200" b="1" u="sng" dirty="0" err="1">
                <a:solidFill>
                  <a:srgbClr val="FF0000"/>
                </a:solidFill>
                <a:latin typeface="Times New Roman" pitchFamily="18" charset="0"/>
              </a:rPr>
              <a:t>thẳng</a:t>
            </a:r>
            <a:r>
              <a:rPr lang="en-US" sz="3200" b="1" u="sng" dirty="0">
                <a:solidFill>
                  <a:srgbClr val="FF0000"/>
                </a:solidFill>
                <a:latin typeface="Times New Roman" pitchFamily="18" charset="0"/>
              </a:rPr>
              <a:t>.</a:t>
            </a:r>
            <a:endParaRPr lang="en-US" sz="3200" dirty="0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5134" name="Text Box 14"/>
          <p:cNvSpPr txBox="1">
            <a:spLocks noChangeArrowheads="1"/>
          </p:cNvSpPr>
          <p:nvPr/>
        </p:nvSpPr>
        <p:spPr bwMode="auto">
          <a:xfrm>
            <a:off x="194193" y="4984749"/>
            <a:ext cx="4648200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just"/>
            <a:r>
              <a:rPr lang="en-US" sz="3200" dirty="0">
                <a:latin typeface="Times New Roman" pitchFamily="18" charset="0"/>
              </a:rPr>
              <a:t>Ta </a:t>
            </a:r>
            <a:r>
              <a:rPr lang="en-US" sz="3200" dirty="0" err="1">
                <a:latin typeface="Times New Roman" pitchFamily="18" charset="0"/>
              </a:rPr>
              <a:t>gọi</a:t>
            </a:r>
            <a:r>
              <a:rPr lang="en-US" sz="3200" dirty="0">
                <a:latin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</a:rPr>
              <a:t>hai</a:t>
            </a:r>
            <a:r>
              <a:rPr lang="en-US" sz="3200" dirty="0">
                <a:latin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</a:rPr>
              <a:t>điểm</a:t>
            </a:r>
            <a:r>
              <a:rPr lang="en-US" sz="3200" dirty="0">
                <a:latin typeface="Times New Roman" pitchFamily="18" charset="0"/>
              </a:rPr>
              <a:t> A </a:t>
            </a:r>
            <a:r>
              <a:rPr lang="en-US" sz="3200" dirty="0" err="1">
                <a:latin typeface="Times New Roman" pitchFamily="18" charset="0"/>
              </a:rPr>
              <a:t>và</a:t>
            </a:r>
            <a:r>
              <a:rPr lang="en-US" sz="3200" dirty="0">
                <a:latin typeface="Times New Roman" pitchFamily="18" charset="0"/>
              </a:rPr>
              <a:t> A’ </a:t>
            </a:r>
            <a:r>
              <a:rPr lang="en-US" sz="3200" dirty="0" err="1">
                <a:latin typeface="Times New Roman" pitchFamily="18" charset="0"/>
              </a:rPr>
              <a:t>là</a:t>
            </a:r>
            <a:r>
              <a:rPr lang="en-US" sz="3200" dirty="0">
                <a:latin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</a:rPr>
              <a:t>hai</a:t>
            </a:r>
            <a:r>
              <a:rPr lang="en-US" sz="3200" dirty="0">
                <a:latin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</a:rPr>
              <a:t>điểm</a:t>
            </a:r>
            <a:r>
              <a:rPr lang="en-US" sz="3200" dirty="0">
                <a:latin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</a:rPr>
              <a:t>đối</a:t>
            </a:r>
            <a:r>
              <a:rPr lang="en-US" sz="3200" dirty="0">
                <a:latin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</a:rPr>
              <a:t>xứng</a:t>
            </a:r>
            <a:r>
              <a:rPr lang="en-US" sz="3200" dirty="0">
                <a:latin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</a:rPr>
              <a:t>với</a:t>
            </a:r>
            <a:r>
              <a:rPr lang="en-US" sz="3200" dirty="0">
                <a:latin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</a:rPr>
              <a:t>nhau</a:t>
            </a:r>
            <a:r>
              <a:rPr lang="en-US" sz="3200" dirty="0">
                <a:latin typeface="Times New Roman" pitchFamily="18" charset="0"/>
              </a:rPr>
              <a:t> qua </a:t>
            </a:r>
            <a:r>
              <a:rPr lang="en-US" sz="3200" dirty="0" err="1">
                <a:latin typeface="Times New Roman" pitchFamily="18" charset="0"/>
              </a:rPr>
              <a:t>đường</a:t>
            </a:r>
            <a:r>
              <a:rPr lang="en-US" sz="3200" dirty="0">
                <a:latin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</a:rPr>
              <a:t>thẳng</a:t>
            </a:r>
            <a:r>
              <a:rPr lang="en-US" sz="3200" dirty="0">
                <a:latin typeface="Times New Roman" pitchFamily="18" charset="0"/>
              </a:rPr>
              <a:t> d .</a:t>
            </a:r>
          </a:p>
        </p:txBody>
      </p:sp>
      <p:grpSp>
        <p:nvGrpSpPr>
          <p:cNvPr id="21" name="Group 20"/>
          <p:cNvGrpSpPr/>
          <p:nvPr/>
        </p:nvGrpSpPr>
        <p:grpSpPr>
          <a:xfrm>
            <a:off x="5070995" y="694454"/>
            <a:ext cx="3958317" cy="2602239"/>
            <a:chOff x="5139612" y="1416968"/>
            <a:chExt cx="3958317" cy="2602239"/>
          </a:xfrm>
        </p:grpSpPr>
        <p:sp>
          <p:nvSpPr>
            <p:cNvPr id="18" name="Rectangle 17"/>
            <p:cNvSpPr/>
            <p:nvPr/>
          </p:nvSpPr>
          <p:spPr>
            <a:xfrm>
              <a:off x="5235056" y="1416968"/>
              <a:ext cx="651393" cy="304800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?1</a:t>
              </a:r>
            </a:p>
          </p:txBody>
        </p:sp>
        <p:sp>
          <p:nvSpPr>
            <p:cNvPr id="20" name="Text Box 10"/>
            <p:cNvSpPr txBox="1">
              <a:spLocks noChangeArrowheads="1"/>
            </p:cNvSpPr>
            <p:nvPr/>
          </p:nvSpPr>
          <p:spPr bwMode="auto">
            <a:xfrm>
              <a:off x="5139612" y="1772438"/>
              <a:ext cx="3958317" cy="22467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algn="just">
                <a:spcBef>
                  <a:spcPct val="50000"/>
                </a:spcBef>
              </a:pPr>
              <a:r>
                <a:rPr lang="en-US" sz="2800" dirty="0">
                  <a:latin typeface="Times New Roman" pitchFamily="18" charset="0"/>
                </a:rPr>
                <a:t>     Cho </a:t>
              </a:r>
              <a:r>
                <a:rPr lang="en-US" sz="2800" dirty="0" err="1">
                  <a:latin typeface="Times New Roman" pitchFamily="18" charset="0"/>
                </a:rPr>
                <a:t>đường</a:t>
              </a:r>
              <a:r>
                <a:rPr lang="en-US" sz="2800" dirty="0">
                  <a:latin typeface="Times New Roman" pitchFamily="18" charset="0"/>
                </a:rPr>
                <a:t> </a:t>
              </a:r>
              <a:r>
                <a:rPr lang="en-US" sz="2800" dirty="0" err="1">
                  <a:latin typeface="Times New Roman" pitchFamily="18" charset="0"/>
                </a:rPr>
                <a:t>thẳng</a:t>
              </a:r>
              <a:r>
                <a:rPr lang="en-US" sz="2800" dirty="0">
                  <a:latin typeface="Times New Roman" pitchFamily="18" charset="0"/>
                </a:rPr>
                <a:t> d </a:t>
              </a:r>
              <a:r>
                <a:rPr lang="en-US" sz="2800" dirty="0" err="1">
                  <a:latin typeface="Times New Roman" pitchFamily="18" charset="0"/>
                </a:rPr>
                <a:t>và</a:t>
              </a:r>
              <a:r>
                <a:rPr lang="en-US" sz="2800" dirty="0">
                  <a:latin typeface="Times New Roman" pitchFamily="18" charset="0"/>
                </a:rPr>
                <a:t> </a:t>
              </a:r>
              <a:r>
                <a:rPr lang="en-US" sz="2800" dirty="0" err="1">
                  <a:latin typeface="Times New Roman" pitchFamily="18" charset="0"/>
                </a:rPr>
                <a:t>một</a:t>
              </a:r>
              <a:r>
                <a:rPr lang="en-US" sz="2800" dirty="0">
                  <a:latin typeface="Times New Roman" pitchFamily="18" charset="0"/>
                </a:rPr>
                <a:t> </a:t>
              </a:r>
              <a:r>
                <a:rPr lang="en-US" sz="2800" dirty="0" err="1">
                  <a:latin typeface="Times New Roman" pitchFamily="18" charset="0"/>
                </a:rPr>
                <a:t>điểm</a:t>
              </a:r>
              <a:r>
                <a:rPr lang="en-US" sz="2800" dirty="0">
                  <a:latin typeface="Times New Roman" pitchFamily="18" charset="0"/>
                </a:rPr>
                <a:t> A </a:t>
              </a:r>
              <a:r>
                <a:rPr lang="en-US" sz="2800" dirty="0" err="1">
                  <a:latin typeface="Times New Roman" pitchFamily="18" charset="0"/>
                </a:rPr>
                <a:t>không</a:t>
              </a:r>
              <a:r>
                <a:rPr lang="en-US" sz="2800" dirty="0">
                  <a:latin typeface="Times New Roman" pitchFamily="18" charset="0"/>
                </a:rPr>
                <a:t> </a:t>
              </a:r>
              <a:r>
                <a:rPr lang="en-US" sz="2800" dirty="0" err="1">
                  <a:latin typeface="Times New Roman" pitchFamily="18" charset="0"/>
                </a:rPr>
                <a:t>thuộc</a:t>
              </a:r>
              <a:r>
                <a:rPr lang="en-US" sz="2800" dirty="0">
                  <a:latin typeface="Times New Roman" pitchFamily="18" charset="0"/>
                </a:rPr>
                <a:t> d. </a:t>
              </a:r>
              <a:r>
                <a:rPr lang="en-US" sz="2800" dirty="0" err="1">
                  <a:latin typeface="Times New Roman" pitchFamily="18" charset="0"/>
                </a:rPr>
                <a:t>Hãy</a:t>
              </a:r>
              <a:r>
                <a:rPr lang="en-US" sz="2800" dirty="0">
                  <a:latin typeface="Times New Roman" pitchFamily="18" charset="0"/>
                </a:rPr>
                <a:t> </a:t>
              </a:r>
              <a:r>
                <a:rPr lang="en-US" sz="2800" dirty="0" err="1">
                  <a:latin typeface="Times New Roman" pitchFamily="18" charset="0"/>
                </a:rPr>
                <a:t>vẽ</a:t>
              </a:r>
              <a:r>
                <a:rPr lang="en-US" sz="2800" dirty="0">
                  <a:latin typeface="Times New Roman" pitchFamily="18" charset="0"/>
                </a:rPr>
                <a:t> </a:t>
              </a:r>
              <a:r>
                <a:rPr lang="en-US" sz="2800" dirty="0" err="1">
                  <a:latin typeface="Times New Roman" pitchFamily="18" charset="0"/>
                </a:rPr>
                <a:t>điểm</a:t>
              </a:r>
              <a:r>
                <a:rPr lang="en-US" sz="2800" dirty="0">
                  <a:latin typeface="Times New Roman" pitchFamily="18" charset="0"/>
                </a:rPr>
                <a:t> A’ </a:t>
              </a:r>
              <a:r>
                <a:rPr lang="en-US" sz="2800" dirty="0" err="1">
                  <a:latin typeface="Times New Roman" pitchFamily="18" charset="0"/>
                </a:rPr>
                <a:t>sao</a:t>
              </a:r>
              <a:r>
                <a:rPr lang="en-US" sz="2800" dirty="0">
                  <a:latin typeface="Times New Roman" pitchFamily="18" charset="0"/>
                </a:rPr>
                <a:t> </a:t>
              </a:r>
              <a:r>
                <a:rPr lang="en-US" sz="2800" dirty="0" err="1">
                  <a:latin typeface="Times New Roman" pitchFamily="18" charset="0"/>
                </a:rPr>
                <a:t>cho</a:t>
              </a:r>
              <a:r>
                <a:rPr lang="en-US" sz="2800" dirty="0">
                  <a:latin typeface="Times New Roman" pitchFamily="18" charset="0"/>
                </a:rPr>
                <a:t> d </a:t>
              </a:r>
              <a:r>
                <a:rPr lang="en-US" sz="2800" dirty="0" err="1">
                  <a:latin typeface="Times New Roman" pitchFamily="18" charset="0"/>
                </a:rPr>
                <a:t>là</a:t>
              </a:r>
              <a:r>
                <a:rPr lang="en-US" sz="2800" dirty="0">
                  <a:latin typeface="Times New Roman" pitchFamily="18" charset="0"/>
                </a:rPr>
                <a:t> </a:t>
              </a:r>
              <a:r>
                <a:rPr lang="en-US" sz="2800" dirty="0" err="1">
                  <a:latin typeface="Times New Roman" pitchFamily="18" charset="0"/>
                </a:rPr>
                <a:t>đường</a:t>
              </a:r>
              <a:r>
                <a:rPr lang="en-US" sz="2800" dirty="0">
                  <a:latin typeface="Times New Roman" pitchFamily="18" charset="0"/>
                </a:rPr>
                <a:t> </a:t>
              </a:r>
              <a:r>
                <a:rPr lang="en-US" sz="2800" dirty="0" err="1">
                  <a:latin typeface="Times New Roman" pitchFamily="18" charset="0"/>
                </a:rPr>
                <a:t>trung</a:t>
              </a:r>
              <a:r>
                <a:rPr lang="en-US" sz="2800" dirty="0">
                  <a:latin typeface="Times New Roman" pitchFamily="18" charset="0"/>
                </a:rPr>
                <a:t> </a:t>
              </a:r>
              <a:r>
                <a:rPr lang="en-US" sz="2800" dirty="0" err="1">
                  <a:latin typeface="Times New Roman" pitchFamily="18" charset="0"/>
                </a:rPr>
                <a:t>trực</a:t>
              </a:r>
              <a:r>
                <a:rPr lang="en-US" sz="2800" dirty="0">
                  <a:latin typeface="Times New Roman" pitchFamily="18" charset="0"/>
                </a:rPr>
                <a:t> </a:t>
              </a:r>
              <a:r>
                <a:rPr lang="en-US" sz="2800" dirty="0" err="1">
                  <a:latin typeface="Times New Roman" pitchFamily="18" charset="0"/>
                </a:rPr>
                <a:t>của</a:t>
              </a:r>
              <a:r>
                <a:rPr lang="en-US" sz="2800" dirty="0">
                  <a:latin typeface="Times New Roman" pitchFamily="18" charset="0"/>
                </a:rPr>
                <a:t> </a:t>
              </a:r>
              <a:r>
                <a:rPr lang="en-US" sz="2800" dirty="0" err="1">
                  <a:latin typeface="Times New Roman" pitchFamily="18" charset="0"/>
                </a:rPr>
                <a:t>đoạn</a:t>
              </a:r>
              <a:r>
                <a:rPr lang="en-US" sz="2800" dirty="0">
                  <a:latin typeface="Times New Roman" pitchFamily="18" charset="0"/>
                </a:rPr>
                <a:t> </a:t>
              </a:r>
              <a:r>
                <a:rPr lang="en-US" sz="2800" dirty="0" err="1">
                  <a:latin typeface="Times New Roman" pitchFamily="18" charset="0"/>
                </a:rPr>
                <a:t>thẳng</a:t>
              </a:r>
              <a:r>
                <a:rPr lang="en-US" sz="2800" dirty="0">
                  <a:latin typeface="Times New Roman" pitchFamily="18" charset="0"/>
                </a:rPr>
                <a:t> AA’.</a:t>
              </a:r>
            </a:p>
          </p:txBody>
        </p:sp>
      </p:grpSp>
      <p:sp>
        <p:nvSpPr>
          <p:cNvPr id="70" name="Line 7"/>
          <p:cNvSpPr>
            <a:spLocks noChangeShapeType="1"/>
          </p:cNvSpPr>
          <p:nvPr/>
        </p:nvSpPr>
        <p:spPr bwMode="auto">
          <a:xfrm>
            <a:off x="2133600" y="2598916"/>
            <a:ext cx="0" cy="1036597"/>
          </a:xfrm>
          <a:prstGeom prst="line">
            <a:avLst/>
          </a:prstGeom>
          <a:noFill/>
          <a:ln w="38100">
            <a:solidFill>
              <a:srgbClr val="CC0099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1" name="Text Box 8"/>
          <p:cNvSpPr txBox="1">
            <a:spLocks noChangeArrowheads="1"/>
          </p:cNvSpPr>
          <p:nvPr/>
        </p:nvSpPr>
        <p:spPr bwMode="auto">
          <a:xfrm>
            <a:off x="2126991" y="2452665"/>
            <a:ext cx="304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rgbClr val="FF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2400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d</a:t>
            </a:r>
          </a:p>
        </p:txBody>
      </p:sp>
      <p:sp>
        <p:nvSpPr>
          <p:cNvPr id="72" name="Text Box 9"/>
          <p:cNvSpPr txBox="1">
            <a:spLocks noChangeArrowheads="1"/>
          </p:cNvSpPr>
          <p:nvPr/>
        </p:nvSpPr>
        <p:spPr bwMode="auto">
          <a:xfrm>
            <a:off x="3100777" y="3174455"/>
            <a:ext cx="38100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rgbClr val="FF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4000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en-US" sz="2800" b="1" dirty="0">
              <a:solidFill>
                <a:srgbClr val="00006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3" name="Line 12"/>
          <p:cNvSpPr>
            <a:spLocks noChangeShapeType="1"/>
          </p:cNvSpPr>
          <p:nvPr/>
        </p:nvSpPr>
        <p:spPr bwMode="auto">
          <a:xfrm flipH="1">
            <a:off x="2133600" y="3677693"/>
            <a:ext cx="1143000" cy="0"/>
          </a:xfrm>
          <a:prstGeom prst="line">
            <a:avLst/>
          </a:prstGeom>
          <a:noFill/>
          <a:ln w="38100">
            <a:solidFill>
              <a:srgbClr val="003366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grpSp>
        <p:nvGrpSpPr>
          <p:cNvPr id="74" name="Group 13"/>
          <p:cNvGrpSpPr>
            <a:grpSpLocks/>
          </p:cNvGrpSpPr>
          <p:nvPr/>
        </p:nvGrpSpPr>
        <p:grpSpPr bwMode="auto">
          <a:xfrm>
            <a:off x="2133600" y="3525293"/>
            <a:ext cx="152400" cy="152400"/>
            <a:chOff x="1008" y="2640"/>
            <a:chExt cx="96" cy="96"/>
          </a:xfrm>
        </p:grpSpPr>
        <p:sp>
          <p:nvSpPr>
            <p:cNvPr id="75" name="Line 14"/>
            <p:cNvSpPr>
              <a:spLocks noChangeShapeType="1"/>
            </p:cNvSpPr>
            <p:nvPr/>
          </p:nvSpPr>
          <p:spPr bwMode="auto">
            <a:xfrm>
              <a:off x="1008" y="2640"/>
              <a:ext cx="96" cy="0"/>
            </a:xfrm>
            <a:prstGeom prst="line">
              <a:avLst/>
            </a:prstGeom>
            <a:noFill/>
            <a:ln w="38100">
              <a:solidFill>
                <a:srgbClr val="003366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6" name="Line 15"/>
            <p:cNvSpPr>
              <a:spLocks noChangeShapeType="1"/>
            </p:cNvSpPr>
            <p:nvPr/>
          </p:nvSpPr>
          <p:spPr bwMode="auto">
            <a:xfrm rot="5400000">
              <a:off x="1056" y="2688"/>
              <a:ext cx="96" cy="0"/>
            </a:xfrm>
            <a:prstGeom prst="line">
              <a:avLst/>
            </a:prstGeom>
            <a:noFill/>
            <a:ln w="38100">
              <a:solidFill>
                <a:srgbClr val="003366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77" name="Text Box 17"/>
          <p:cNvSpPr txBox="1">
            <a:spLocks noChangeArrowheads="1"/>
          </p:cNvSpPr>
          <p:nvPr/>
        </p:nvSpPr>
        <p:spPr bwMode="auto">
          <a:xfrm>
            <a:off x="1752600" y="3601493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rgbClr val="FF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2400" b="1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H</a:t>
            </a:r>
          </a:p>
        </p:txBody>
      </p:sp>
      <p:sp>
        <p:nvSpPr>
          <p:cNvPr id="78" name="Rectangle 18"/>
          <p:cNvSpPr>
            <a:spLocks noChangeArrowheads="1"/>
          </p:cNvSpPr>
          <p:nvPr/>
        </p:nvSpPr>
        <p:spPr bwMode="auto">
          <a:xfrm>
            <a:off x="3252788" y="3296693"/>
            <a:ext cx="404812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rgbClr val="FF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en-US" sz="2400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A</a:t>
            </a:r>
          </a:p>
        </p:txBody>
      </p:sp>
      <p:sp>
        <p:nvSpPr>
          <p:cNvPr id="79" name="Text Box 19"/>
          <p:cNvSpPr txBox="1">
            <a:spLocks noChangeArrowheads="1"/>
          </p:cNvSpPr>
          <p:nvPr/>
        </p:nvSpPr>
        <p:spPr bwMode="auto">
          <a:xfrm>
            <a:off x="838200" y="3168640"/>
            <a:ext cx="38100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rgbClr val="FF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4000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en-US" sz="2800" b="1" dirty="0">
              <a:solidFill>
                <a:srgbClr val="00006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0" name="Line 20"/>
          <p:cNvSpPr>
            <a:spLocks noChangeShapeType="1"/>
          </p:cNvSpPr>
          <p:nvPr/>
        </p:nvSpPr>
        <p:spPr bwMode="auto">
          <a:xfrm flipH="1">
            <a:off x="990600" y="3677693"/>
            <a:ext cx="1143000" cy="0"/>
          </a:xfrm>
          <a:prstGeom prst="line">
            <a:avLst/>
          </a:prstGeom>
          <a:noFill/>
          <a:ln w="38100">
            <a:solidFill>
              <a:srgbClr val="003366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1" name="Rectangle 21"/>
          <p:cNvSpPr>
            <a:spLocks noChangeArrowheads="1"/>
          </p:cNvSpPr>
          <p:nvPr/>
        </p:nvSpPr>
        <p:spPr bwMode="auto">
          <a:xfrm>
            <a:off x="577850" y="3220493"/>
            <a:ext cx="4889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rgbClr val="FF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en-US" sz="2400" b="1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A'</a:t>
            </a:r>
          </a:p>
        </p:txBody>
      </p:sp>
      <p:grpSp>
        <p:nvGrpSpPr>
          <p:cNvPr id="82" name="Group 22"/>
          <p:cNvGrpSpPr>
            <a:grpSpLocks/>
          </p:cNvGrpSpPr>
          <p:nvPr/>
        </p:nvGrpSpPr>
        <p:grpSpPr bwMode="auto">
          <a:xfrm>
            <a:off x="1600200" y="3601493"/>
            <a:ext cx="1143000" cy="186898"/>
            <a:chOff x="672" y="2688"/>
            <a:chExt cx="720" cy="96"/>
          </a:xfrm>
        </p:grpSpPr>
        <p:sp>
          <p:nvSpPr>
            <p:cNvPr id="83" name="Line 23"/>
            <p:cNvSpPr>
              <a:spLocks noChangeShapeType="1"/>
            </p:cNvSpPr>
            <p:nvPr/>
          </p:nvSpPr>
          <p:spPr bwMode="auto">
            <a:xfrm flipH="1">
              <a:off x="1344" y="2688"/>
              <a:ext cx="48" cy="96"/>
            </a:xfrm>
            <a:prstGeom prst="line">
              <a:avLst/>
            </a:prstGeom>
            <a:noFill/>
            <a:ln w="38100">
              <a:solidFill>
                <a:srgbClr val="003366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4" name="Line 24"/>
            <p:cNvSpPr>
              <a:spLocks noChangeShapeType="1"/>
            </p:cNvSpPr>
            <p:nvPr/>
          </p:nvSpPr>
          <p:spPr bwMode="auto">
            <a:xfrm flipH="1">
              <a:off x="672" y="2688"/>
              <a:ext cx="48" cy="96"/>
            </a:xfrm>
            <a:prstGeom prst="line">
              <a:avLst/>
            </a:prstGeom>
            <a:noFill/>
            <a:ln w="38100">
              <a:solidFill>
                <a:srgbClr val="003366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85" name="Text Box 10"/>
          <p:cNvSpPr txBox="1">
            <a:spLocks noChangeArrowheads="1"/>
          </p:cNvSpPr>
          <p:nvPr/>
        </p:nvSpPr>
        <p:spPr bwMode="auto">
          <a:xfrm>
            <a:off x="5120562" y="3519477"/>
            <a:ext cx="25908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rgbClr val="FF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3200" i="1" u="sng" dirty="0" err="1">
                <a:latin typeface="Times New Roman" pitchFamily="18" charset="0"/>
                <a:cs typeface="Times New Roman" pitchFamily="18" charset="0"/>
              </a:rPr>
              <a:t>Cách</a:t>
            </a:r>
            <a:r>
              <a:rPr lang="en-US" sz="3200" i="1" u="sng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i="1" u="sng" dirty="0" err="1">
                <a:latin typeface="Times New Roman" pitchFamily="18" charset="0"/>
                <a:cs typeface="Times New Roman" pitchFamily="18" charset="0"/>
              </a:rPr>
              <a:t>dựng</a:t>
            </a:r>
            <a:r>
              <a:rPr lang="en-US" sz="3200" i="1" u="sng" dirty="0">
                <a:latin typeface="Times New Roman" pitchFamily="18" charset="0"/>
                <a:cs typeface="Times New Roman" pitchFamily="18" charset="0"/>
              </a:rPr>
              <a:t>:</a:t>
            </a:r>
          </a:p>
        </p:txBody>
      </p:sp>
      <p:sp>
        <p:nvSpPr>
          <p:cNvPr id="86" name="Text Box 25"/>
          <p:cNvSpPr txBox="1">
            <a:spLocks noChangeArrowheads="1"/>
          </p:cNvSpPr>
          <p:nvPr/>
        </p:nvSpPr>
        <p:spPr bwMode="auto">
          <a:xfrm>
            <a:off x="5110843" y="5866498"/>
            <a:ext cx="4000500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rgbClr val="FF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just" eaLnBrk="0" hangingPunct="0">
              <a:spcBef>
                <a:spcPct val="50000"/>
              </a:spcBef>
            </a:pP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Điểm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A'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chính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điểm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cần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dựng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87" name="Text Box 11"/>
          <p:cNvSpPr txBox="1">
            <a:spLocks noChangeArrowheads="1"/>
          </p:cNvSpPr>
          <p:nvPr/>
        </p:nvSpPr>
        <p:spPr bwMode="auto">
          <a:xfrm>
            <a:off x="5072743" y="4150325"/>
            <a:ext cx="3041195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rgbClr val="FF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Kẻ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AH </a:t>
            </a:r>
            <a:r>
              <a:rPr lang="en-US" sz="2800" dirty="0">
                <a:latin typeface="Times New Roman" pitchFamily="18" charset="0"/>
                <a:cs typeface="Times New Roman" pitchFamily="18" charset="0"/>
                <a:sym typeface="Symbol" pitchFamily="18" charset="2"/>
              </a:rPr>
              <a:t> d</a:t>
            </a:r>
          </a:p>
        </p:txBody>
      </p:sp>
      <p:sp>
        <p:nvSpPr>
          <p:cNvPr id="88" name="Text Box 16"/>
          <p:cNvSpPr txBox="1">
            <a:spLocks noChangeArrowheads="1"/>
          </p:cNvSpPr>
          <p:nvPr/>
        </p:nvSpPr>
        <p:spPr bwMode="auto">
          <a:xfrm>
            <a:off x="5072743" y="4788348"/>
            <a:ext cx="4038600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rgbClr val="FF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just" eaLnBrk="0" hangingPunct="0">
              <a:spcBef>
                <a:spcPct val="50000"/>
              </a:spcBef>
            </a:pP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Trên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tia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đối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tia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HA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đặt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đoạn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thẳng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HA' = HA.</a:t>
            </a:r>
          </a:p>
        </p:txBody>
      </p:sp>
      <p:sp>
        <p:nvSpPr>
          <p:cNvPr id="89" name="Line 7"/>
          <p:cNvSpPr>
            <a:spLocks noChangeShapeType="1"/>
          </p:cNvSpPr>
          <p:nvPr/>
        </p:nvSpPr>
        <p:spPr bwMode="auto">
          <a:xfrm>
            <a:off x="2133600" y="2598917"/>
            <a:ext cx="0" cy="2111514"/>
          </a:xfrm>
          <a:prstGeom prst="line">
            <a:avLst/>
          </a:prstGeom>
          <a:noFill/>
          <a:ln w="38100">
            <a:solidFill>
              <a:srgbClr val="CC0099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1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1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8" dur="2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1" dur="2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4" dur="2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7" dur="2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6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4" dur="2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6" dur="500"/>
                                        <p:tgtEl>
                                          <p:spTgt spid="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1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6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1000"/>
                                        <p:tgtEl>
                                          <p:spTgt spid="51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51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5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34" grpId="0"/>
      <p:bldP spid="70" grpId="0" animBg="1"/>
      <p:bldP spid="71" grpId="0"/>
      <p:bldP spid="72" grpId="0"/>
      <p:bldP spid="73" grpId="0" animBg="1"/>
      <p:bldP spid="77" grpId="0"/>
      <p:bldP spid="78" grpId="0"/>
      <p:bldP spid="79" grpId="0"/>
      <p:bldP spid="80" grpId="0" animBg="1"/>
      <p:bldP spid="81" grpId="0"/>
      <p:bldP spid="86" grpId="0"/>
      <p:bldP spid="8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6">
            <a:hlinkClick r:id="rId2"/>
            <a:extLst>
              <a:ext uri="{FF2B5EF4-FFF2-40B4-BE49-F238E27FC236}">
                <a16:creationId xmlns="" xmlns:a16="http://schemas.microsoft.com/office/drawing/2014/main" id="{5905C703-6A3D-42BA-8316-37B8102C988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91979" y="533401"/>
            <a:ext cx="5360516" cy="6324599"/>
          </a:xfrm>
          <a:prstGeom prst="rect">
            <a:avLst/>
          </a:prstGeom>
          <a:ln w="9525"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endParaRPr lang="en-US" sz="20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Rectangle 8">
            <a:extLst>
              <a:ext uri="{FF2B5EF4-FFF2-40B4-BE49-F238E27FC236}">
                <a16:creationId xmlns="" xmlns:a16="http://schemas.microsoft.com/office/drawing/2014/main" id="{F89855CF-2DC2-4F27-B1C1-D3F30BDE78F3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533400"/>
            <a:ext cx="3884139" cy="6324600"/>
          </a:xfrm>
          <a:prstGeom prst="rect">
            <a:avLst/>
          </a:prstGeom>
          <a:solidFill>
            <a:srgbClr val="CCFF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spcBef>
                <a:spcPct val="50000"/>
              </a:spcBef>
            </a:pPr>
            <a:endParaRPr lang="en-US" sz="2000" b="1" u="sng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en-US" sz="2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414" name="Line 6">
            <a:extLst>
              <a:ext uri="{FF2B5EF4-FFF2-40B4-BE49-F238E27FC236}">
                <a16:creationId xmlns="" xmlns:a16="http://schemas.microsoft.com/office/drawing/2014/main" id="{F2B643A8-C8C6-49A5-B0D1-4A94D250A2F9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3886200" y="533400"/>
            <a:ext cx="0" cy="6324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>
              <a:defRPr/>
            </a:pPr>
            <a:endParaRPr lang="en-US" sz="2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433" name="Text Box 25">
            <a:extLst>
              <a:ext uri="{FF2B5EF4-FFF2-40B4-BE49-F238E27FC236}">
                <a16:creationId xmlns="" xmlns:a16="http://schemas.microsoft.com/office/drawing/2014/main" id="{D67E1044-5C38-44A1-B3A9-1E9826BAEF2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38600" y="3124200"/>
            <a:ext cx="4876800" cy="13849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just" eaLnBrk="1" hangingPunct="1">
              <a:spcBef>
                <a:spcPct val="50000"/>
              </a:spcBef>
            </a:pP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đặc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điểm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trên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bình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hành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gọi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tâm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đối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xứng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17434" name="Text Box 26">
            <a:extLst>
              <a:ext uri="{FF2B5EF4-FFF2-40B4-BE49-F238E27FC236}">
                <a16:creationId xmlns="" xmlns:a16="http://schemas.microsoft.com/office/drawing/2014/main" id="{DCC09AB1-E1CF-4837-923D-685ED6E27DC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67150" y="4960908"/>
            <a:ext cx="5105400" cy="954107"/>
          </a:xfrm>
          <a:prstGeom prst="rect">
            <a:avLst/>
          </a:prstGeom>
          <a:gradFill rotWithShape="1">
            <a:gsLst>
              <a:gs pos="0">
                <a:srgbClr val="FDF0A1"/>
              </a:gs>
              <a:gs pos="100000">
                <a:srgbClr val="CCFF99"/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scene3d>
            <a:camera prst="legacyObliqueTopRight"/>
            <a:lightRig rig="legacyFlat3" dir="b"/>
          </a:scene3d>
          <a:sp3d extrusionH="430200" contourW="12700" prstMaterial="legacyMatte">
            <a:bevelT w="13500" h="13500" prst="angle"/>
            <a:bevelB w="13500" h="13500" prst="angle"/>
            <a:extrusionClr>
              <a:srgbClr val="FDF0A1"/>
            </a:extrusionClr>
            <a:contourClr>
              <a:srgbClr val="FDF0A1"/>
            </a:contourClr>
          </a:sp3d>
          <a:extLst>
            <a:ext uri="{91240B29-F687-4F45-9708-019B960494DF}">
              <a14:hiddenLine xmlns:a14="http://schemas.microsoft.com/office/drawing/2010/main" w="9525">
                <a:noFill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  <a:flatTx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Vậy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tâm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đối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xứng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như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thế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</p:txBody>
      </p:sp>
      <p:sp>
        <p:nvSpPr>
          <p:cNvPr id="17436" name="Text Box 28">
            <a:extLst>
              <a:ext uri="{FF2B5EF4-FFF2-40B4-BE49-F238E27FC236}">
                <a16:creationId xmlns="" xmlns:a16="http://schemas.microsoft.com/office/drawing/2014/main" id="{06411CA5-C097-4E53-9E1B-3E1B3AB94D1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9055" y="4114357"/>
            <a:ext cx="289560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2800" b="1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Định</a:t>
            </a:r>
            <a:r>
              <a:rPr lang="en-US" altLang="en-US" sz="28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lí</a:t>
            </a:r>
            <a:r>
              <a:rPr lang="en-US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vi-V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SGK/</a:t>
            </a:r>
            <a:r>
              <a:rPr lang="vi-V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95)</a:t>
            </a:r>
            <a:endParaRPr lang="en-US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438" name="Text Box 30">
            <a:extLst>
              <a:ext uri="{FF2B5EF4-FFF2-40B4-BE49-F238E27FC236}">
                <a16:creationId xmlns="" xmlns:a16="http://schemas.microsoft.com/office/drawing/2014/main" id="{6A107B72-E158-4278-A025-68582E22F42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04459" y="4749462"/>
            <a:ext cx="5105400" cy="1384995"/>
          </a:xfrm>
          <a:prstGeom prst="rect">
            <a:avLst/>
          </a:prstGeom>
          <a:solidFill>
            <a:srgbClr val="FDF0A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Giao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điểm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hai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đường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chéo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bình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hành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tâm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đối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xứng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bình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hành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đó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17442" name="Text Box 34">
            <a:extLst>
              <a:ext uri="{FF2B5EF4-FFF2-40B4-BE49-F238E27FC236}">
                <a16:creationId xmlns="" xmlns:a16="http://schemas.microsoft.com/office/drawing/2014/main" id="{B0E271B1-797C-4DBC-80E3-2C55EEFCFC2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95486" y="3638490"/>
            <a:ext cx="722313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en-US" sz="2000" b="1" dirty="0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</a:t>
            </a:r>
          </a:p>
        </p:txBody>
      </p:sp>
      <p:sp>
        <p:nvSpPr>
          <p:cNvPr id="17443" name="Text Box 35">
            <a:extLst>
              <a:ext uri="{FF2B5EF4-FFF2-40B4-BE49-F238E27FC236}">
                <a16:creationId xmlns="" xmlns:a16="http://schemas.microsoft.com/office/drawing/2014/main" id="{BE1BACCC-AABD-427A-ABA9-DD34E84C92A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9055" y="3591580"/>
            <a:ext cx="365760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2800" b="1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Định</a:t>
            </a:r>
            <a:r>
              <a:rPr lang="en-US" altLang="en-US" sz="28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nghĩa</a:t>
            </a:r>
            <a:r>
              <a:rPr lang="en-US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vi-V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SGK/</a:t>
            </a:r>
            <a:r>
              <a:rPr lang="vi-V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95)</a:t>
            </a:r>
            <a:endParaRPr lang="en-US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467" name="Text Box 59">
            <a:extLst>
              <a:ext uri="{FF2B5EF4-FFF2-40B4-BE49-F238E27FC236}">
                <a16:creationId xmlns="" xmlns:a16="http://schemas.microsoft.com/office/drawing/2014/main" id="{2ADFC1DF-F969-4D9C-AD0A-618821D96A9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9055" y="4089190"/>
            <a:ext cx="3810000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Cho </a:t>
            </a:r>
            <a:r>
              <a:rPr lang="en-US" alt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biết</a:t>
            </a:r>
            <a:r>
              <a:rPr lang="en-US" alt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tứ</a:t>
            </a:r>
            <a:r>
              <a:rPr lang="en-US" alt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giác</a:t>
            </a:r>
            <a:r>
              <a:rPr lang="en-US" alt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ABCD </a:t>
            </a:r>
            <a:r>
              <a:rPr lang="en-US" alt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alt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alt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gì</a:t>
            </a:r>
            <a:r>
              <a:rPr lang="en-US" alt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? </a:t>
            </a:r>
            <a:r>
              <a:rPr lang="en-US" alt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Tại</a:t>
            </a:r>
            <a:r>
              <a:rPr lang="en-US" alt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sao</a:t>
            </a:r>
            <a:r>
              <a:rPr lang="en-US" alt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</p:txBody>
      </p:sp>
      <p:pic>
        <p:nvPicPr>
          <p:cNvPr id="17469" name="Picture 61">
            <a:extLst>
              <a:ext uri="{FF2B5EF4-FFF2-40B4-BE49-F238E27FC236}">
                <a16:creationId xmlns="" xmlns:a16="http://schemas.microsoft.com/office/drawing/2014/main" id="{BF09CB41-45AF-42A2-B530-DB3907FB602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5800" y="914400"/>
            <a:ext cx="3009900" cy="2133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pic>
        <p:nvPicPr>
          <p:cNvPr id="17470" name="Picture 62">
            <a:extLst>
              <a:ext uri="{FF2B5EF4-FFF2-40B4-BE49-F238E27FC236}">
                <a16:creationId xmlns="" xmlns:a16="http://schemas.microsoft.com/office/drawing/2014/main" id="{D9813F33-5D4E-4DEB-AEE1-3E7457E688E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76750" y="914400"/>
            <a:ext cx="2838450" cy="2133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sp>
        <p:nvSpPr>
          <p:cNvPr id="17471" name="Text Box 63">
            <a:extLst>
              <a:ext uri="{FF2B5EF4-FFF2-40B4-BE49-F238E27FC236}">
                <a16:creationId xmlns="" xmlns:a16="http://schemas.microsoft.com/office/drawing/2014/main" id="{046D5A31-B75B-488F-BF1C-45841535C82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88262" y="4611109"/>
            <a:ext cx="5276845" cy="2246769"/>
          </a:xfrm>
          <a:prstGeom prst="rect">
            <a:avLst/>
          </a:prstGeom>
          <a:solidFill>
            <a:srgbClr val="CCFF99"/>
          </a:solidFill>
          <a:ln>
            <a:noFill/>
          </a:ln>
          <a:effectLst>
            <a:outerShdw blurRad="63500" dist="38099" dir="2700000" algn="ctr" rotWithShape="0">
              <a:schemeClr val="bg2">
                <a:alpha val="74998"/>
              </a:scheme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Điểm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O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gọi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tâm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đối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xứng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nếu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điểm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đối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xứng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mỗi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điểm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thuộc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 qua </a:t>
            </a:r>
            <a:r>
              <a:rPr lang="en-US" alt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điểm</a:t>
            </a:r>
            <a:r>
              <a:rPr lang="en-US" alt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O </a:t>
            </a:r>
            <a:r>
              <a:rPr lang="en-US" alt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cũng</a:t>
            </a:r>
            <a:r>
              <a:rPr lang="en-US" alt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thuộc</a:t>
            </a:r>
            <a:r>
              <a:rPr lang="en-US" alt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alt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H.</a:t>
            </a:r>
            <a:r>
              <a:rPr lang="vi-VN" alt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Ta </a:t>
            </a:r>
            <a:r>
              <a:rPr lang="en-US" alt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nói</a:t>
            </a:r>
            <a:r>
              <a:rPr lang="en-US" alt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rằng</a:t>
            </a:r>
            <a:r>
              <a:rPr lang="en-US" alt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alt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H </a:t>
            </a:r>
            <a:r>
              <a:rPr lang="en-US" alt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alt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tâm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đối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xứng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O.</a:t>
            </a:r>
          </a:p>
        </p:txBody>
      </p:sp>
      <p:sp>
        <p:nvSpPr>
          <p:cNvPr id="17472" name="Text Box 64">
            <a:extLst>
              <a:ext uri="{FF2B5EF4-FFF2-40B4-BE49-F238E27FC236}">
                <a16:creationId xmlns="" xmlns:a16="http://schemas.microsoft.com/office/drawing/2014/main" id="{F2C999A9-8E77-4291-8C51-54E2F64D0ED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35304" y="528320"/>
            <a:ext cx="1617191" cy="2677656"/>
          </a:xfrm>
          <a:prstGeom prst="rect">
            <a:avLst/>
          </a:prstGeom>
          <a:solidFill>
            <a:srgbClr val="CC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Hãy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tìm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tâm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đối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xứng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bình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hành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ABCD</a:t>
            </a:r>
          </a:p>
        </p:txBody>
      </p:sp>
      <p:sp>
        <p:nvSpPr>
          <p:cNvPr id="21" name="Text Box 7">
            <a:extLst>
              <a:ext uri="{FF2B5EF4-FFF2-40B4-BE49-F238E27FC236}">
                <a16:creationId xmlns="" xmlns:a16="http://schemas.microsoft.com/office/drawing/2014/main" id="{C43A714E-EB10-4211-9211-DAF97B67A8F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-702"/>
            <a:ext cx="91440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 b="1" i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sz="3200" b="1" i="1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3200" b="1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200" b="1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sz="32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ĐỐI XỨNG </a:t>
            </a:r>
            <a:r>
              <a:rPr lang="vi-VN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TÂM</a:t>
            </a:r>
            <a:endParaRPr lang="en-US" sz="32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Text Box 10">
            <a:extLst>
              <a:ext uri="{FF2B5EF4-FFF2-40B4-BE49-F238E27FC236}">
                <a16:creationId xmlns="" xmlns:a16="http://schemas.microsoft.com/office/drawing/2014/main" id="{A5771677-34AB-4901-B277-3A0B8BC0A9E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20319" y="544831"/>
            <a:ext cx="4114800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514350" indent="-514350" eaLnBrk="1" hangingPunct="1">
              <a:spcBef>
                <a:spcPct val="50000"/>
              </a:spcBef>
              <a:buFont typeface="+mj-lt"/>
              <a:buAutoNum type="arabicPeriod"/>
            </a:pPr>
            <a:r>
              <a:rPr lang="en-US" altLang="en-US" sz="2800" b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Hai </a:t>
            </a:r>
            <a:r>
              <a:rPr lang="en-US" altLang="en-US" sz="2800" b="1" u="sng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điểm</a:t>
            </a:r>
            <a:r>
              <a:rPr lang="en-US" altLang="en-US" sz="2800" b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u="sng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đối</a:t>
            </a:r>
            <a:r>
              <a:rPr lang="en-US" altLang="en-US" sz="2800" b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u="sng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xứng</a:t>
            </a:r>
            <a:r>
              <a:rPr lang="en-US" altLang="en-US" sz="2800" b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qua </a:t>
            </a:r>
            <a:r>
              <a:rPr lang="en-US" altLang="en-US" sz="2800" b="1" u="sng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altLang="en-US" sz="2800" b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altLang="en-US" sz="2800" b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điểm.</a:t>
            </a:r>
            <a:endParaRPr lang="en-US" altLang="en-US" sz="2800" b="1" u="sng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" name="Text Box 17">
            <a:extLst>
              <a:ext uri="{FF2B5EF4-FFF2-40B4-BE49-F238E27FC236}">
                <a16:creationId xmlns="" xmlns:a16="http://schemas.microsoft.com/office/drawing/2014/main" id="{FF1A3C6D-FBB3-463C-8FDC-BBF6B743D65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66671" y="1486912"/>
            <a:ext cx="4114799" cy="13849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514350" indent="-514350" eaLnBrk="1" hangingPunct="1">
              <a:spcBef>
                <a:spcPct val="50000"/>
              </a:spcBef>
              <a:buFont typeface="+mj-lt"/>
              <a:buAutoNum type="arabicPeriod" startAt="2"/>
            </a:pPr>
            <a:r>
              <a:rPr lang="en-US" altLang="en-US" sz="2800" b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Hai </a:t>
            </a:r>
            <a:r>
              <a:rPr lang="en-US" altLang="en-US" sz="2800" b="1" u="sng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altLang="en-US" sz="2800" b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u="sng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đối</a:t>
            </a:r>
            <a:r>
              <a:rPr lang="en-US" altLang="en-US" sz="2800" b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u="sng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xứng</a:t>
            </a:r>
            <a:r>
              <a:rPr lang="en-US" altLang="en-US" sz="2800" b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qua </a:t>
            </a:r>
            <a:r>
              <a:rPr lang="en-US" altLang="en-US" sz="2800" b="1" u="sng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altLang="en-US" sz="2800" b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altLang="en-US" sz="2800" b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điểm</a:t>
            </a:r>
            <a:r>
              <a:rPr lang="vi-VN" altLang="en-US" sz="2800" b="1" u="sng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en-US" sz="2800" b="1" u="sng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en-US" sz="2800" b="1" u="sng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hs</a:t>
            </a:r>
            <a:r>
              <a:rPr lang="en-US" altLang="en-US" sz="2800" b="1" u="sng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u="sng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tự</a:t>
            </a:r>
            <a:r>
              <a:rPr lang="en-US" altLang="en-US" sz="2800" b="1" u="sng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u="sng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đọc)</a:t>
            </a:r>
            <a:endParaRPr lang="en-US" altLang="en-US" sz="2800" b="1" u="sng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Text Box 20">
            <a:extLst>
              <a:ext uri="{FF2B5EF4-FFF2-40B4-BE49-F238E27FC236}">
                <a16:creationId xmlns="" xmlns:a16="http://schemas.microsoft.com/office/drawing/2014/main" id="{962D665D-88C8-4BDF-A13D-EE6FD1DA9DE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38502" y="2779693"/>
            <a:ext cx="3937443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457200" indent="-457200" eaLnBrk="1" hangingPunct="1">
              <a:spcBef>
                <a:spcPct val="50000"/>
              </a:spcBef>
              <a:buFont typeface="+mj-lt"/>
              <a:buAutoNum type="arabicPeriod" startAt="3"/>
            </a:pPr>
            <a:r>
              <a:rPr lang="en-US" altLang="en-US" sz="2800" b="1" u="sng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altLang="en-US" sz="2800" b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u="sng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altLang="en-US" sz="2800" b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u="sng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tâm</a:t>
            </a:r>
            <a:r>
              <a:rPr lang="en-US" altLang="en-US" sz="2800" b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u="sng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đối</a:t>
            </a:r>
            <a:r>
              <a:rPr lang="en-US" altLang="en-US" sz="2800" b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altLang="en-US" sz="2800" b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xứng.</a:t>
            </a:r>
            <a:endParaRPr lang="en-US" altLang="en-US" sz="2800" b="1" u="sng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174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1000"/>
                                        <p:tgtEl>
                                          <p:spTgt spid="174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174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174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74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7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36" dur="500"/>
                                        <p:tgtEl>
                                          <p:spTgt spid="174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174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174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0" dur="500"/>
                                        <p:tgtEl>
                                          <p:spTgt spid="174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74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1" dur="80"/>
                                        <p:tgtEl>
                                          <p:spTgt spid="1743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2" dur="80"/>
                                        <p:tgtEl>
                                          <p:spTgt spid="1743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3" dur="80"/>
                                        <p:tgtEl>
                                          <p:spTgt spid="1743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 nodeType="clickPar">
                      <p:stCondLst>
                        <p:cond delay="indefinite"/>
                      </p:stCondLst>
                      <p:childTnLst>
                        <p:par>
                          <p:cTn id="6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8" dur="80"/>
                                        <p:tgtEl>
                                          <p:spTgt spid="1747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9" dur="80"/>
                                        <p:tgtEl>
                                          <p:spTgt spid="1747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0" dur="80"/>
                                        <p:tgtEl>
                                          <p:spTgt spid="1747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 nodeType="clickPar">
                      <p:stCondLst>
                        <p:cond delay="indefinite"/>
                      </p:stCondLst>
                      <p:childTnLst>
                        <p:par>
                          <p:cTn id="7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17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5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77" dur="500"/>
                                        <p:tgtEl>
                                          <p:spTgt spid="174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80" presetID="8" presetClass="exit" presetSubtype="16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diamond(in)">
                                      <p:cBhvr>
                                        <p:cTn id="81" dur="500"/>
                                        <p:tgtEl>
                                          <p:spTgt spid="174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33" grpId="0"/>
      <p:bldP spid="17434" grpId="0" animBg="1"/>
      <p:bldP spid="17434" grpId="1" animBg="1"/>
      <p:bldP spid="17436" grpId="0"/>
      <p:bldP spid="17438" grpId="0" animBg="1"/>
      <p:bldP spid="17443" grpId="0"/>
      <p:bldP spid="17467" grpId="0"/>
      <p:bldP spid="17467" grpId="1"/>
      <p:bldP spid="17471" grpId="0" animBg="1"/>
      <p:bldP spid="17471" grpId="1" animBg="1"/>
      <p:bldP spid="17472" grpId="0" animBg="1"/>
      <p:bldP spid="17472" grpId="1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6">
            <a:hlinkClick r:id="rId2"/>
            <a:extLst>
              <a:ext uri="{FF2B5EF4-FFF2-40B4-BE49-F238E27FC236}">
                <a16:creationId xmlns="" xmlns:a16="http://schemas.microsoft.com/office/drawing/2014/main" id="{9CC80088-5102-4A20-AC9F-4EB58747ED6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33811" y="533400"/>
            <a:ext cx="5360516" cy="6324599"/>
          </a:xfrm>
          <a:prstGeom prst="rect">
            <a:avLst/>
          </a:prstGeom>
          <a:ln w="9525"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endParaRPr lang="en-US" sz="20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Rectangle 8">
            <a:extLst>
              <a:ext uri="{FF2B5EF4-FFF2-40B4-BE49-F238E27FC236}">
                <a16:creationId xmlns="" xmlns:a16="http://schemas.microsoft.com/office/drawing/2014/main" id="{C8D333A4-DB9B-4177-A6B7-909BC19B2DDD}"/>
              </a:ext>
            </a:extLst>
          </p:cNvPr>
          <p:cNvSpPr>
            <a:spLocks noChangeArrowheads="1"/>
          </p:cNvSpPr>
          <p:nvPr/>
        </p:nvSpPr>
        <p:spPr bwMode="auto">
          <a:xfrm>
            <a:off x="-1" y="533400"/>
            <a:ext cx="3860799" cy="6324600"/>
          </a:xfrm>
          <a:prstGeom prst="rect">
            <a:avLst/>
          </a:prstGeom>
          <a:solidFill>
            <a:srgbClr val="CCFF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spcBef>
                <a:spcPct val="50000"/>
              </a:spcBef>
            </a:pPr>
            <a:endParaRPr lang="en-US" sz="2000" b="1" u="sng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438" name="Line 6">
            <a:extLst>
              <a:ext uri="{FF2B5EF4-FFF2-40B4-BE49-F238E27FC236}">
                <a16:creationId xmlns="" xmlns:a16="http://schemas.microsoft.com/office/drawing/2014/main" id="{DF5E62DF-87D2-4E82-B454-1BE42C2370BB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3860798" y="518410"/>
            <a:ext cx="1" cy="6324599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>
              <a:defRPr/>
            </a:pPr>
            <a:endParaRPr lang="en-US" sz="2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457" name="Text Box 25">
            <a:extLst>
              <a:ext uri="{FF2B5EF4-FFF2-40B4-BE49-F238E27FC236}">
                <a16:creationId xmlns="" xmlns:a16="http://schemas.microsoft.com/office/drawing/2014/main" id="{DB24E41B-3EE9-483C-9782-3B9383F385D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4500" y="4348490"/>
            <a:ext cx="289560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2800" b="1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Định</a:t>
            </a:r>
            <a:r>
              <a:rPr lang="en-US" altLang="en-US" sz="28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lí</a:t>
            </a:r>
            <a:r>
              <a:rPr lang="en-US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vi-V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SGK/</a:t>
            </a:r>
            <a:r>
              <a:rPr lang="vi-V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95)</a:t>
            </a:r>
            <a:endParaRPr lang="en-US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458" name="Text Box 26">
            <a:extLst>
              <a:ext uri="{FF2B5EF4-FFF2-40B4-BE49-F238E27FC236}">
                <a16:creationId xmlns="" xmlns:a16="http://schemas.microsoft.com/office/drawing/2014/main" id="{FA278A2B-E80D-450E-A9B6-755C11B96AF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86198" y="567213"/>
            <a:ext cx="5255741" cy="2677656"/>
          </a:xfrm>
          <a:prstGeom prst="rect">
            <a:avLst/>
          </a:prstGeom>
          <a:solidFill>
            <a:srgbClr val="CC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Cho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hai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đoạn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thẳng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AB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CD song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song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bằng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nhau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Vậy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AB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CD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phải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hai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đối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xứng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nhau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qua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tâm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?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Nếu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thì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xác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định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tâm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đối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xứng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bằng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cách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</p:txBody>
      </p:sp>
      <p:pic>
        <p:nvPicPr>
          <p:cNvPr id="18459" name="Picture 27">
            <a:extLst>
              <a:ext uri="{FF2B5EF4-FFF2-40B4-BE49-F238E27FC236}">
                <a16:creationId xmlns="" xmlns:a16="http://schemas.microsoft.com/office/drawing/2014/main" id="{B9B03785-FB4F-4FBF-9CAC-EA71357FD22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7750" y="3429000"/>
            <a:ext cx="3448050" cy="1743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pic>
        <p:nvPicPr>
          <p:cNvPr id="18460" name="Picture 28">
            <a:extLst>
              <a:ext uri="{FF2B5EF4-FFF2-40B4-BE49-F238E27FC236}">
                <a16:creationId xmlns="" xmlns:a16="http://schemas.microsoft.com/office/drawing/2014/main" id="{8B0249F8-47A0-40F4-9ABE-B9890B52A5C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97450" y="3629025"/>
            <a:ext cx="942975" cy="1314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pic>
        <p:nvPicPr>
          <p:cNvPr id="18461" name="Picture 29">
            <a:extLst>
              <a:ext uri="{FF2B5EF4-FFF2-40B4-BE49-F238E27FC236}">
                <a16:creationId xmlns="" xmlns:a16="http://schemas.microsoft.com/office/drawing/2014/main" id="{BE62CCAE-FC6D-4689-8F38-B78C8951F25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5975" y="3638550"/>
            <a:ext cx="942975" cy="1314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pic>
        <p:nvPicPr>
          <p:cNvPr id="18462" name="Picture 30">
            <a:extLst>
              <a:ext uri="{FF2B5EF4-FFF2-40B4-BE49-F238E27FC236}">
                <a16:creationId xmlns="" xmlns:a16="http://schemas.microsoft.com/office/drawing/2014/main" id="{F606D7F0-6F4B-4D70-B543-39F82742B41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9200" y="3657600"/>
            <a:ext cx="3105150" cy="1314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pic>
        <p:nvPicPr>
          <p:cNvPr id="18463" name="Picture 31">
            <a:extLst>
              <a:ext uri="{FF2B5EF4-FFF2-40B4-BE49-F238E27FC236}">
                <a16:creationId xmlns="" xmlns:a16="http://schemas.microsoft.com/office/drawing/2014/main" id="{8183C609-BF31-44C8-9119-30EDA516DDD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7850" y="3622675"/>
            <a:ext cx="1752600" cy="137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pic>
        <p:nvPicPr>
          <p:cNvPr id="18464" name="Picture 32">
            <a:extLst>
              <a:ext uri="{FF2B5EF4-FFF2-40B4-BE49-F238E27FC236}">
                <a16:creationId xmlns="" xmlns:a16="http://schemas.microsoft.com/office/drawing/2014/main" id="{C39572A7-0186-4129-AE80-AD3F4C38266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81750" y="4006850"/>
            <a:ext cx="323850" cy="428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sp>
        <p:nvSpPr>
          <p:cNvPr id="18473" name="Line 41">
            <a:extLst>
              <a:ext uri="{FF2B5EF4-FFF2-40B4-BE49-F238E27FC236}">
                <a16:creationId xmlns="" xmlns:a16="http://schemas.microsoft.com/office/drawing/2014/main" id="{D5CDAE70-AFFA-48DC-B415-E729A3F84CB8}"/>
              </a:ext>
            </a:extLst>
          </p:cNvPr>
          <p:cNvSpPr>
            <a:spLocks noChangeShapeType="1"/>
          </p:cNvSpPr>
          <p:nvPr/>
        </p:nvSpPr>
        <p:spPr bwMode="auto">
          <a:xfrm>
            <a:off x="5943600" y="3962400"/>
            <a:ext cx="0" cy="228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>
              <a:defRPr/>
            </a:pPr>
            <a:endParaRPr lang="en-US" sz="2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474" name="Line 42">
            <a:extLst>
              <a:ext uri="{FF2B5EF4-FFF2-40B4-BE49-F238E27FC236}">
                <a16:creationId xmlns="" xmlns:a16="http://schemas.microsoft.com/office/drawing/2014/main" id="{81852EDB-74E4-44F1-AD42-E7129A7B8C6D}"/>
              </a:ext>
            </a:extLst>
          </p:cNvPr>
          <p:cNvSpPr>
            <a:spLocks noChangeShapeType="1"/>
          </p:cNvSpPr>
          <p:nvPr/>
        </p:nvSpPr>
        <p:spPr bwMode="auto">
          <a:xfrm>
            <a:off x="6858000" y="4267200"/>
            <a:ext cx="0" cy="228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>
              <a:defRPr/>
            </a:pPr>
            <a:endParaRPr lang="en-US" sz="2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475" name="Line 43">
            <a:extLst>
              <a:ext uri="{FF2B5EF4-FFF2-40B4-BE49-F238E27FC236}">
                <a16:creationId xmlns="" xmlns:a16="http://schemas.microsoft.com/office/drawing/2014/main" id="{EE3FA5C4-5AC6-4208-8FDF-96BAE073EE68}"/>
              </a:ext>
            </a:extLst>
          </p:cNvPr>
          <p:cNvSpPr>
            <a:spLocks noChangeShapeType="1"/>
          </p:cNvSpPr>
          <p:nvPr/>
        </p:nvSpPr>
        <p:spPr bwMode="auto">
          <a:xfrm>
            <a:off x="6096000" y="4495800"/>
            <a:ext cx="0" cy="228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>
              <a:defRPr/>
            </a:pPr>
            <a:endParaRPr lang="en-US" sz="2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476" name="Line 44">
            <a:extLst>
              <a:ext uri="{FF2B5EF4-FFF2-40B4-BE49-F238E27FC236}">
                <a16:creationId xmlns="" xmlns:a16="http://schemas.microsoft.com/office/drawing/2014/main" id="{11BD3448-4294-4CD5-90EC-ACF40393D636}"/>
              </a:ext>
            </a:extLst>
          </p:cNvPr>
          <p:cNvSpPr>
            <a:spLocks noChangeShapeType="1"/>
          </p:cNvSpPr>
          <p:nvPr/>
        </p:nvSpPr>
        <p:spPr bwMode="auto">
          <a:xfrm>
            <a:off x="6858000" y="3962400"/>
            <a:ext cx="0" cy="228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>
              <a:defRPr/>
            </a:pPr>
            <a:endParaRPr lang="en-US" sz="2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477" name="Line 45">
            <a:extLst>
              <a:ext uri="{FF2B5EF4-FFF2-40B4-BE49-F238E27FC236}">
                <a16:creationId xmlns="" xmlns:a16="http://schemas.microsoft.com/office/drawing/2014/main" id="{920BDF8D-4F51-457D-8CC3-9330C931E7B6}"/>
              </a:ext>
            </a:extLst>
          </p:cNvPr>
          <p:cNvSpPr>
            <a:spLocks noChangeShapeType="1"/>
          </p:cNvSpPr>
          <p:nvPr/>
        </p:nvSpPr>
        <p:spPr bwMode="auto">
          <a:xfrm>
            <a:off x="6172200" y="4495800"/>
            <a:ext cx="0" cy="228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>
              <a:defRPr/>
            </a:pPr>
            <a:endParaRPr lang="en-US" sz="2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478" name="Line 46">
            <a:extLst>
              <a:ext uri="{FF2B5EF4-FFF2-40B4-BE49-F238E27FC236}">
                <a16:creationId xmlns="" xmlns:a16="http://schemas.microsoft.com/office/drawing/2014/main" id="{D4896BF4-4F52-44ED-B5F1-A717C18D7B23}"/>
              </a:ext>
            </a:extLst>
          </p:cNvPr>
          <p:cNvSpPr>
            <a:spLocks noChangeShapeType="1"/>
          </p:cNvSpPr>
          <p:nvPr/>
        </p:nvSpPr>
        <p:spPr bwMode="auto">
          <a:xfrm>
            <a:off x="6934200" y="3924300"/>
            <a:ext cx="0" cy="228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>
              <a:defRPr/>
            </a:pPr>
            <a:endParaRPr lang="en-US" sz="2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" name="Text Box 7">
            <a:extLst>
              <a:ext uri="{FF2B5EF4-FFF2-40B4-BE49-F238E27FC236}">
                <a16:creationId xmlns="" xmlns:a16="http://schemas.microsoft.com/office/drawing/2014/main" id="{FED20543-9F17-43BB-85A2-3279660BB3B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-702"/>
            <a:ext cx="91440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 b="1" i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sz="3200" b="1" i="1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3200" b="1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200" b="1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sz="32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ĐỐI XỨNG </a:t>
            </a:r>
            <a:r>
              <a:rPr lang="vi-VN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TÂM</a:t>
            </a:r>
            <a:endParaRPr lang="en-US" sz="32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Text Box 10">
            <a:extLst>
              <a:ext uri="{FF2B5EF4-FFF2-40B4-BE49-F238E27FC236}">
                <a16:creationId xmlns="" xmlns:a16="http://schemas.microsoft.com/office/drawing/2014/main" id="{0625F048-840B-49E5-BC54-DF6E6F96F82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602069"/>
            <a:ext cx="4114800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514350" indent="-514350" eaLnBrk="1" hangingPunct="1">
              <a:spcBef>
                <a:spcPct val="50000"/>
              </a:spcBef>
              <a:buFont typeface="+mj-lt"/>
              <a:buAutoNum type="arabicPeriod"/>
            </a:pPr>
            <a:r>
              <a:rPr lang="en-US" altLang="en-US" sz="2800" b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Hai </a:t>
            </a:r>
            <a:r>
              <a:rPr lang="en-US" altLang="en-US" sz="2800" b="1" u="sng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điểm</a:t>
            </a:r>
            <a:r>
              <a:rPr lang="en-US" altLang="en-US" sz="2800" b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u="sng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đối</a:t>
            </a:r>
            <a:r>
              <a:rPr lang="en-US" altLang="en-US" sz="2800" b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u="sng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xứng</a:t>
            </a:r>
            <a:r>
              <a:rPr lang="en-US" altLang="en-US" sz="2800" b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qua </a:t>
            </a:r>
            <a:r>
              <a:rPr lang="en-US" altLang="en-US" sz="2800" b="1" u="sng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altLang="en-US" sz="2800" b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altLang="en-US" sz="2800" b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điểm.</a:t>
            </a:r>
            <a:endParaRPr lang="en-US" altLang="en-US" sz="2800" b="1" u="sng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" name="Text Box 17">
            <a:extLst>
              <a:ext uri="{FF2B5EF4-FFF2-40B4-BE49-F238E27FC236}">
                <a16:creationId xmlns="" xmlns:a16="http://schemas.microsoft.com/office/drawing/2014/main" id="{EE63A1AA-E008-4726-A2B2-AB872DFA31F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46352" y="1544150"/>
            <a:ext cx="4114799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514350" indent="-514350" eaLnBrk="1" hangingPunct="1">
              <a:spcBef>
                <a:spcPct val="50000"/>
              </a:spcBef>
              <a:buFont typeface="+mj-lt"/>
              <a:buAutoNum type="arabicPeriod" startAt="2"/>
            </a:pPr>
            <a:r>
              <a:rPr lang="en-US" altLang="en-US" sz="2800" b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Hai </a:t>
            </a:r>
            <a:r>
              <a:rPr lang="en-US" altLang="en-US" sz="2800" b="1" u="sng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altLang="en-US" sz="2800" b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u="sng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đối</a:t>
            </a:r>
            <a:r>
              <a:rPr lang="en-US" altLang="en-US" sz="2800" b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u="sng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xứng</a:t>
            </a:r>
            <a:r>
              <a:rPr lang="en-US" altLang="en-US" sz="2800" b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qua </a:t>
            </a:r>
            <a:r>
              <a:rPr lang="en-US" altLang="en-US" sz="2800" b="1" u="sng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altLang="en-US" sz="2800" b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altLang="en-US" sz="2800" b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điểm.</a:t>
            </a:r>
            <a:endParaRPr lang="en-US" altLang="en-US" sz="2800" b="1" u="sng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Text Box 20">
            <a:extLst>
              <a:ext uri="{FF2B5EF4-FFF2-40B4-BE49-F238E27FC236}">
                <a16:creationId xmlns="" xmlns:a16="http://schemas.microsoft.com/office/drawing/2014/main" id="{9A44C1B4-926B-450B-892C-DB08084AFA7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38324" y="2531004"/>
            <a:ext cx="3937443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457200" indent="-457200" eaLnBrk="1" hangingPunct="1">
              <a:spcBef>
                <a:spcPct val="50000"/>
              </a:spcBef>
              <a:buFont typeface="+mj-lt"/>
              <a:buAutoNum type="arabicPeriod" startAt="3"/>
            </a:pPr>
            <a:r>
              <a:rPr lang="en-US" altLang="en-US" sz="2800" b="1" u="sng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altLang="en-US" sz="2800" b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u="sng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altLang="en-US" sz="2800" b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u="sng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tâm</a:t>
            </a:r>
            <a:r>
              <a:rPr lang="en-US" altLang="en-US" sz="2800" b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u="sng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đối</a:t>
            </a:r>
            <a:r>
              <a:rPr lang="en-US" altLang="en-US" sz="2800" b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altLang="en-US" sz="2800" b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xứng.</a:t>
            </a:r>
            <a:endParaRPr lang="en-US" altLang="en-US" sz="2800" b="1" u="sng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="" xmlns:a16="http://schemas.microsoft.com/office/drawing/2014/main" id="{E2DD6F76-4F98-4BB0-ADBA-F826535AE179}"/>
              </a:ext>
            </a:extLst>
          </p:cNvPr>
          <p:cNvSpPr txBox="1"/>
          <p:nvPr/>
        </p:nvSpPr>
        <p:spPr>
          <a:xfrm>
            <a:off x="341473" y="3786842"/>
            <a:ext cx="366553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en-US" sz="2800" b="1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Định</a:t>
            </a:r>
            <a:r>
              <a:rPr lang="en-US" altLang="en-US" sz="28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nghĩa</a:t>
            </a:r>
            <a:r>
              <a:rPr lang="en-US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vi-V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SGK/</a:t>
            </a:r>
            <a:r>
              <a:rPr lang="vi-V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95)</a:t>
            </a:r>
            <a:endParaRPr lang="en-US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845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845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845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8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8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84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184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184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5" dur="500"/>
                                        <p:tgtEl>
                                          <p:spTgt spid="184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0" dur="500"/>
                                        <p:tgtEl>
                                          <p:spTgt spid="184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3" dur="500"/>
                                        <p:tgtEl>
                                          <p:spTgt spid="184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6" dur="500"/>
                                        <p:tgtEl>
                                          <p:spTgt spid="184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9" dur="500"/>
                                        <p:tgtEl>
                                          <p:spTgt spid="184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18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18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2" dur="2000"/>
                                        <p:tgtEl>
                                          <p:spTgt spid="184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57" grpId="0"/>
      <p:bldP spid="18458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9" name="Picture 3">
            <a:extLst>
              <a:ext uri="{FF2B5EF4-FFF2-40B4-BE49-F238E27FC236}">
                <a16:creationId xmlns="" xmlns:a16="http://schemas.microsoft.com/office/drawing/2014/main" id="{B70D0A5B-C7D1-4C92-A064-610E82E6A71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5200" y="1366838"/>
            <a:ext cx="7105650" cy="2362200"/>
          </a:xfrm>
          <a:prstGeom prst="rect">
            <a:avLst/>
          </a:prstGeom>
          <a:solidFill>
            <a:srgbClr val="CC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sp>
        <p:nvSpPr>
          <p:cNvPr id="39940" name="WordArt 4">
            <a:extLst>
              <a:ext uri="{FF2B5EF4-FFF2-40B4-BE49-F238E27FC236}">
                <a16:creationId xmlns="" xmlns:a16="http://schemas.microsoft.com/office/drawing/2014/main" id="{4A4260C5-6FBB-406D-8D1A-A348AEC8B033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609600" y="1447800"/>
            <a:ext cx="1828800" cy="2057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CC"/>
                </a:solidFill>
                <a:latin typeface="Arial Black" panose="020B0A04020102020204" pitchFamily="34" charset="0"/>
              </a:rPr>
              <a:t>E</a:t>
            </a:r>
          </a:p>
        </p:txBody>
      </p:sp>
      <p:sp>
        <p:nvSpPr>
          <p:cNvPr id="39992" name="Text Box 56">
            <a:extLst>
              <a:ext uri="{FF2B5EF4-FFF2-40B4-BE49-F238E27FC236}">
                <a16:creationId xmlns="" xmlns:a16="http://schemas.microsoft.com/office/drawing/2014/main" id="{1D5D0978-6E2A-47E9-8844-74C71626861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4800" y="304800"/>
            <a:ext cx="83820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en-US" altLang="en-US"/>
          </a:p>
        </p:txBody>
      </p:sp>
      <p:sp>
        <p:nvSpPr>
          <p:cNvPr id="39999" name="Text Box 63">
            <a:extLst>
              <a:ext uri="{FF2B5EF4-FFF2-40B4-BE49-F238E27FC236}">
                <a16:creationId xmlns="" xmlns:a16="http://schemas.microsoft.com/office/drawing/2014/main" id="{80E3ADC2-80B8-475B-879F-279572B8F9C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3400" y="304800"/>
            <a:ext cx="8305800" cy="646331"/>
          </a:xfrm>
          <a:prstGeom prst="rect">
            <a:avLst/>
          </a:prstGeom>
          <a:solidFill>
            <a:srgbClr val="E3FDA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?4: </a:t>
            </a:r>
            <a:r>
              <a:rPr lang="en-US" alt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Chữ</a:t>
            </a:r>
            <a:r>
              <a:rPr lang="en-US" alt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cái</a:t>
            </a:r>
            <a:r>
              <a:rPr lang="en-US" alt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N </a:t>
            </a:r>
            <a:r>
              <a:rPr lang="en-US" alt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alt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S </a:t>
            </a:r>
            <a:r>
              <a:rPr lang="en-US" alt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alt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tâm</a:t>
            </a:r>
            <a:r>
              <a:rPr lang="en-US" alt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đối</a:t>
            </a:r>
            <a:r>
              <a:rPr lang="en-US" alt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xứng</a:t>
            </a:r>
            <a:r>
              <a:rPr lang="en-US" alt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99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99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399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99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 6">
            <a:hlinkClick r:id="rId2"/>
            <a:extLst>
              <a:ext uri="{FF2B5EF4-FFF2-40B4-BE49-F238E27FC236}">
                <a16:creationId xmlns="" xmlns:a16="http://schemas.microsoft.com/office/drawing/2014/main" id="{7C6F6DF7-7A94-49BF-932C-6620D3C29D0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81425" y="533400"/>
            <a:ext cx="5360516" cy="6324599"/>
          </a:xfrm>
          <a:prstGeom prst="rect">
            <a:avLst/>
          </a:prstGeom>
          <a:ln w="9525"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endParaRPr lang="en-US" sz="20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Rectangle 8">
            <a:extLst>
              <a:ext uri="{FF2B5EF4-FFF2-40B4-BE49-F238E27FC236}">
                <a16:creationId xmlns="" xmlns:a16="http://schemas.microsoft.com/office/drawing/2014/main" id="{BD7DBEB5-EE4E-414A-8B2E-BC432A63A6DD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541176"/>
            <a:ext cx="3899388" cy="6316824"/>
          </a:xfrm>
          <a:prstGeom prst="rect">
            <a:avLst/>
          </a:prstGeom>
          <a:solidFill>
            <a:srgbClr val="CCFF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spcBef>
                <a:spcPct val="50000"/>
              </a:spcBef>
            </a:pPr>
            <a:endParaRPr lang="en-US" sz="2000" b="1" u="sng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en-US" sz="2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558" name="Line 6">
            <a:extLst>
              <a:ext uri="{FF2B5EF4-FFF2-40B4-BE49-F238E27FC236}">
                <a16:creationId xmlns="" xmlns:a16="http://schemas.microsoft.com/office/drawing/2014/main" id="{65C4A2B7-68BC-4164-954E-3FC56D3614C8}"/>
              </a:ext>
            </a:extLst>
          </p:cNvPr>
          <p:cNvSpPr>
            <a:spLocks noChangeShapeType="1"/>
          </p:cNvSpPr>
          <p:nvPr/>
        </p:nvSpPr>
        <p:spPr bwMode="auto">
          <a:xfrm>
            <a:off x="3899387" y="541176"/>
            <a:ext cx="0" cy="6316824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>
              <a:defRPr/>
            </a:pPr>
            <a:endParaRPr lang="en-US" sz="2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580" name="Text Box 28">
            <a:hlinkClick r:id="rId3" action="ppaction://hlinkfile"/>
            <a:extLst>
              <a:ext uri="{FF2B5EF4-FFF2-40B4-BE49-F238E27FC236}">
                <a16:creationId xmlns="" xmlns:a16="http://schemas.microsoft.com/office/drawing/2014/main" id="{9F4D1864-9F82-41F8-B2B4-9D2C0F205D7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96277" y="542092"/>
            <a:ext cx="5334000" cy="2031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en-US" sz="2800" b="1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altLang="en-US" sz="28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altLang="en-US" sz="28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50 (</a:t>
            </a:r>
            <a:r>
              <a:rPr lang="en-US" altLang="en-US" sz="28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SGK/</a:t>
            </a:r>
            <a:r>
              <a:rPr lang="vi-VN" altLang="en-US" sz="28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95)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Vẽ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điểm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A’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đối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xứng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điểm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 qua B,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vẽ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điểm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C’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đối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xứng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điểm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 qua B</a:t>
            </a:r>
          </a:p>
          <a:p>
            <a:pPr eaLnBrk="1" hangingPunct="1">
              <a:spcBef>
                <a:spcPct val="50000"/>
              </a:spcBef>
            </a:pPr>
            <a:endParaRPr lang="en-US" alt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5370" name="Picture 29">
            <a:extLst>
              <a:ext uri="{FF2B5EF4-FFF2-40B4-BE49-F238E27FC236}">
                <a16:creationId xmlns="" xmlns:a16="http://schemas.microsoft.com/office/drawing/2014/main" id="{60DA9286-0BF5-4E61-80AC-7AC3556393F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116" r="6000"/>
          <a:stretch>
            <a:fillRect/>
          </a:stretch>
        </p:blipFill>
        <p:spPr bwMode="auto">
          <a:xfrm>
            <a:off x="4572000" y="2286000"/>
            <a:ext cx="3581400" cy="3133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595" name="Text Box 43">
            <a:extLst>
              <a:ext uri="{FF2B5EF4-FFF2-40B4-BE49-F238E27FC236}">
                <a16:creationId xmlns="" xmlns:a16="http://schemas.microsoft.com/office/drawing/2014/main" id="{4EC2C06D-60D3-45E3-9010-9AE0E6C83FE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76600" y="5410200"/>
            <a:ext cx="5867400" cy="523220"/>
          </a:xfrm>
          <a:prstGeom prst="rect">
            <a:avLst/>
          </a:prstGeom>
          <a:gradFill rotWithShape="1">
            <a:gsLst>
              <a:gs pos="0">
                <a:schemeClr val="folHlink"/>
              </a:gs>
              <a:gs pos="100000">
                <a:srgbClr val="FDF0A1"/>
              </a:gs>
            </a:gsLst>
            <a:path path="shape">
              <a:fillToRect l="50000" t="50000" r="50000" b="50000"/>
            </a:path>
          </a:gradFill>
          <a:ln w="19050">
            <a:solidFill>
              <a:schemeClr val="hlink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HS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hoạt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theo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bàn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thời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gian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1phút</a:t>
            </a:r>
          </a:p>
        </p:txBody>
      </p:sp>
      <p:grpSp>
        <p:nvGrpSpPr>
          <p:cNvPr id="23608" name="Group 56">
            <a:extLst>
              <a:ext uri="{FF2B5EF4-FFF2-40B4-BE49-F238E27FC236}">
                <a16:creationId xmlns="" xmlns:a16="http://schemas.microsoft.com/office/drawing/2014/main" id="{E95A78B2-9879-44BC-9E55-9EE8A574DE92}"/>
              </a:ext>
            </a:extLst>
          </p:cNvPr>
          <p:cNvGrpSpPr>
            <a:grpSpLocks/>
          </p:cNvGrpSpPr>
          <p:nvPr/>
        </p:nvGrpSpPr>
        <p:grpSpPr bwMode="auto">
          <a:xfrm>
            <a:off x="4953000" y="2303463"/>
            <a:ext cx="3167063" cy="2616200"/>
            <a:chOff x="3120" y="1547"/>
            <a:chExt cx="1995" cy="1648"/>
          </a:xfrm>
        </p:grpSpPr>
        <p:sp>
          <p:nvSpPr>
            <p:cNvPr id="23588" name="Line 36">
              <a:extLst>
                <a:ext uri="{FF2B5EF4-FFF2-40B4-BE49-F238E27FC236}">
                  <a16:creationId xmlns="" xmlns:a16="http://schemas.microsoft.com/office/drawing/2014/main" id="{1C76B823-F748-4E86-9930-B16856A61F4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120" y="1822"/>
              <a:ext cx="1872" cy="124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dash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en-US" sz="20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3589" name="Line 37">
              <a:extLst>
                <a:ext uri="{FF2B5EF4-FFF2-40B4-BE49-F238E27FC236}">
                  <a16:creationId xmlns="" xmlns:a16="http://schemas.microsoft.com/office/drawing/2014/main" id="{7D6B17C3-FFEA-4E66-BCEA-21A6442F6310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408" y="1800"/>
              <a:ext cx="1296" cy="129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dash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en-US" sz="20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pic>
          <p:nvPicPr>
            <p:cNvPr id="23590" name="Picture 38">
              <a:extLst>
                <a:ext uri="{FF2B5EF4-FFF2-40B4-BE49-F238E27FC236}">
                  <a16:creationId xmlns="" xmlns:a16="http://schemas.microsoft.com/office/drawing/2014/main" id="{24A9E146-F830-4201-8058-DE734C60ECF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84" y="2781"/>
              <a:ext cx="331" cy="41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</p:pic>
        <p:pic>
          <p:nvPicPr>
            <p:cNvPr id="23591" name="Picture 39">
              <a:extLst>
                <a:ext uri="{FF2B5EF4-FFF2-40B4-BE49-F238E27FC236}">
                  <a16:creationId xmlns="" xmlns:a16="http://schemas.microsoft.com/office/drawing/2014/main" id="{EA3A8E4D-9D64-4D10-B287-42929287213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64" y="1547"/>
              <a:ext cx="321" cy="37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</p:pic>
        <p:sp>
          <p:nvSpPr>
            <p:cNvPr id="23596" name="Line 44">
              <a:extLst>
                <a:ext uri="{FF2B5EF4-FFF2-40B4-BE49-F238E27FC236}">
                  <a16:creationId xmlns="" xmlns:a16="http://schemas.microsoft.com/office/drawing/2014/main" id="{03A0DF30-688A-4BC8-8CDF-5090D21D02C2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3582" y="2132"/>
              <a:ext cx="144" cy="9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en-US" sz="20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3597" name="Line 45">
              <a:extLst>
                <a:ext uri="{FF2B5EF4-FFF2-40B4-BE49-F238E27FC236}">
                  <a16:creationId xmlns="" xmlns:a16="http://schemas.microsoft.com/office/drawing/2014/main" id="{CF77D5F9-84F3-4DA4-9B53-F95CFFD1ED82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4320" y="2651"/>
              <a:ext cx="144" cy="9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en-US" sz="20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3598" name="Line 46">
              <a:extLst>
                <a:ext uri="{FF2B5EF4-FFF2-40B4-BE49-F238E27FC236}">
                  <a16:creationId xmlns="" xmlns:a16="http://schemas.microsoft.com/office/drawing/2014/main" id="{4D139E8C-A01C-464B-939F-40D87367CCA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552" y="2810"/>
              <a:ext cx="48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en-US" sz="20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3599" name="Line 47">
              <a:extLst>
                <a:ext uri="{FF2B5EF4-FFF2-40B4-BE49-F238E27FC236}">
                  <a16:creationId xmlns="" xmlns:a16="http://schemas.microsoft.com/office/drawing/2014/main" id="{9F951051-33AC-44DB-926B-50326B4DF5E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600" y="2795"/>
              <a:ext cx="48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en-US" sz="20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3600" name="Line 48">
              <a:extLst>
                <a:ext uri="{FF2B5EF4-FFF2-40B4-BE49-F238E27FC236}">
                  <a16:creationId xmlns="" xmlns:a16="http://schemas.microsoft.com/office/drawing/2014/main" id="{0B0765BE-07CE-423F-9CE4-934CA1B4E4A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224" y="2171"/>
              <a:ext cx="48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en-US" sz="20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3601" name="Line 49">
              <a:extLst>
                <a:ext uri="{FF2B5EF4-FFF2-40B4-BE49-F238E27FC236}">
                  <a16:creationId xmlns="" xmlns:a16="http://schemas.microsoft.com/office/drawing/2014/main" id="{E6D0642E-EF68-48AA-96CE-A5F52737CD6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272" y="2123"/>
              <a:ext cx="48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en-US" sz="20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23602" name="Oval 50">
            <a:hlinkClick r:id="rId7" action="ppaction://hlinkfile"/>
            <a:extLst>
              <a:ext uri="{FF2B5EF4-FFF2-40B4-BE49-F238E27FC236}">
                <a16:creationId xmlns="" xmlns:a16="http://schemas.microsoft.com/office/drawing/2014/main" id="{5BF632CD-E4D2-4F43-A987-2CE3C49BF6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39000" y="6286500"/>
            <a:ext cx="1828800" cy="5334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Thời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Gian</a:t>
            </a:r>
          </a:p>
        </p:txBody>
      </p:sp>
      <p:sp>
        <p:nvSpPr>
          <p:cNvPr id="27" name="Text Box 7">
            <a:extLst>
              <a:ext uri="{FF2B5EF4-FFF2-40B4-BE49-F238E27FC236}">
                <a16:creationId xmlns="" xmlns:a16="http://schemas.microsoft.com/office/drawing/2014/main" id="{1E968500-5EA5-4F38-BDE6-D050996027B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-702"/>
            <a:ext cx="91440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 b="1" i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sz="3200" b="1" i="1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3200" b="1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200" b="1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sz="32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ĐỐI XỨNG </a:t>
            </a:r>
            <a:r>
              <a:rPr lang="vi-VN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TÂM</a:t>
            </a:r>
            <a:endParaRPr lang="en-US" sz="32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Text Box 10">
            <a:extLst>
              <a:ext uri="{FF2B5EF4-FFF2-40B4-BE49-F238E27FC236}">
                <a16:creationId xmlns="" xmlns:a16="http://schemas.microsoft.com/office/drawing/2014/main" id="{A7B0A548-C43A-402D-97F7-8310BEAFF25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602069"/>
            <a:ext cx="4114800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514350" indent="-514350" eaLnBrk="1" hangingPunct="1">
              <a:spcBef>
                <a:spcPct val="50000"/>
              </a:spcBef>
              <a:buFont typeface="+mj-lt"/>
              <a:buAutoNum type="arabicPeriod"/>
            </a:pPr>
            <a:r>
              <a:rPr lang="en-US" altLang="en-US" sz="2800" b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Hai </a:t>
            </a:r>
            <a:r>
              <a:rPr lang="en-US" altLang="en-US" sz="2800" b="1" u="sng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điểm</a:t>
            </a:r>
            <a:r>
              <a:rPr lang="en-US" altLang="en-US" sz="2800" b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u="sng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đối</a:t>
            </a:r>
            <a:r>
              <a:rPr lang="en-US" altLang="en-US" sz="2800" b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u="sng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xứng</a:t>
            </a:r>
            <a:r>
              <a:rPr lang="en-US" altLang="en-US" sz="2800" b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qua </a:t>
            </a:r>
            <a:r>
              <a:rPr lang="en-US" altLang="en-US" sz="2800" b="1" u="sng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altLang="en-US" sz="2800" b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altLang="en-US" sz="2800" b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điểm.</a:t>
            </a:r>
            <a:endParaRPr lang="en-US" altLang="en-US" sz="2800" b="1" u="sng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Text Box 17">
            <a:extLst>
              <a:ext uri="{FF2B5EF4-FFF2-40B4-BE49-F238E27FC236}">
                <a16:creationId xmlns="" xmlns:a16="http://schemas.microsoft.com/office/drawing/2014/main" id="{79A511C4-CDD9-4719-A93A-BFFAFBB774C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46352" y="1544150"/>
            <a:ext cx="4114799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514350" indent="-514350" eaLnBrk="1" hangingPunct="1">
              <a:spcBef>
                <a:spcPct val="50000"/>
              </a:spcBef>
              <a:buFont typeface="+mj-lt"/>
              <a:buAutoNum type="arabicPeriod" startAt="2"/>
            </a:pPr>
            <a:r>
              <a:rPr lang="en-US" altLang="en-US" sz="2800" b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Hai </a:t>
            </a:r>
            <a:r>
              <a:rPr lang="en-US" altLang="en-US" sz="2800" b="1" u="sng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altLang="en-US" sz="2800" b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u="sng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đối</a:t>
            </a:r>
            <a:r>
              <a:rPr lang="en-US" altLang="en-US" sz="2800" b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u="sng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xứng</a:t>
            </a:r>
            <a:r>
              <a:rPr lang="en-US" altLang="en-US" sz="2800" b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qua </a:t>
            </a:r>
            <a:r>
              <a:rPr lang="en-US" altLang="en-US" sz="2800" b="1" u="sng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altLang="en-US" sz="2800" b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altLang="en-US" sz="2800" b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điểm.</a:t>
            </a:r>
            <a:endParaRPr lang="en-US" altLang="en-US" sz="2800" b="1" u="sng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Text Box 20">
            <a:extLst>
              <a:ext uri="{FF2B5EF4-FFF2-40B4-BE49-F238E27FC236}">
                <a16:creationId xmlns="" xmlns:a16="http://schemas.microsoft.com/office/drawing/2014/main" id="{2B81E8B5-2CA4-4954-960B-9BA64E1EC93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2484438"/>
            <a:ext cx="3937443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457200" indent="-457200" eaLnBrk="1" hangingPunct="1">
              <a:spcBef>
                <a:spcPct val="50000"/>
              </a:spcBef>
              <a:buFont typeface="+mj-lt"/>
              <a:buAutoNum type="arabicPeriod" startAt="3"/>
            </a:pPr>
            <a:r>
              <a:rPr lang="en-US" altLang="en-US" sz="2800" b="1" u="sng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altLang="en-US" sz="2800" b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u="sng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altLang="en-US" sz="2800" b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u="sng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tâm</a:t>
            </a:r>
            <a:r>
              <a:rPr lang="en-US" altLang="en-US" sz="2800" b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u="sng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đối</a:t>
            </a:r>
            <a:r>
              <a:rPr lang="en-US" altLang="en-US" sz="2800" b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altLang="en-US" sz="2800" b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xứng.</a:t>
            </a:r>
            <a:endParaRPr lang="en-US" altLang="en-US" sz="2800" b="1" u="sng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 Box 74">
            <a:extLst>
              <a:ext uri="{FF2B5EF4-FFF2-40B4-BE49-F238E27FC236}">
                <a16:creationId xmlns="" xmlns:a16="http://schemas.microsoft.com/office/drawing/2014/main" id="{3514E038-81C4-4075-8E8B-AAEEA1491B2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25951" y="3395988"/>
            <a:ext cx="365760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457200" indent="-457200" eaLnBrk="1" hangingPunct="1">
              <a:spcBef>
                <a:spcPct val="50000"/>
              </a:spcBef>
              <a:buFont typeface="+mj-lt"/>
              <a:buAutoNum type="arabicPeriod" startAt="4"/>
            </a:pPr>
            <a:r>
              <a:rPr lang="en-US" altLang="en-US" sz="2800" b="1" u="sng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Luyện</a:t>
            </a:r>
            <a:r>
              <a:rPr lang="en-US" altLang="en-US" sz="2800" b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altLang="en-US" sz="2800" b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tập.</a:t>
            </a:r>
            <a:endParaRPr lang="en-US" altLang="en-US" sz="2800" b="1" u="sng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235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2359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2359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2359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235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235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5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23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236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80" grpId="0"/>
      <p:bldP spid="23595" grpId="0" animBg="1"/>
      <p:bldP spid="23595" grpId="1" animBg="1"/>
      <p:bldP spid="23602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Rectangle 6">
            <a:hlinkClick r:id="rId2"/>
            <a:extLst>
              <a:ext uri="{FF2B5EF4-FFF2-40B4-BE49-F238E27FC236}">
                <a16:creationId xmlns="" xmlns:a16="http://schemas.microsoft.com/office/drawing/2014/main" id="{7D52FB08-462E-44F9-8728-DE31E8E4BD6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61537" y="533400"/>
            <a:ext cx="5649926" cy="6324599"/>
          </a:xfrm>
          <a:prstGeom prst="rect">
            <a:avLst/>
          </a:prstGeom>
          <a:ln w="9525"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endParaRPr lang="en-US" sz="20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5" name="Rectangle 8">
            <a:extLst>
              <a:ext uri="{FF2B5EF4-FFF2-40B4-BE49-F238E27FC236}">
                <a16:creationId xmlns="" xmlns:a16="http://schemas.microsoft.com/office/drawing/2014/main" id="{2F227795-3561-483F-BD13-681216A2A9D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66" y="533400"/>
            <a:ext cx="3478449" cy="6324600"/>
          </a:xfrm>
          <a:prstGeom prst="rect">
            <a:avLst/>
          </a:prstGeom>
          <a:solidFill>
            <a:srgbClr val="CCFF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spcBef>
                <a:spcPct val="50000"/>
              </a:spcBef>
            </a:pPr>
            <a:endParaRPr lang="en-US" sz="2000" b="1" u="sng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en-US" sz="2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582" name="Line 6">
            <a:extLst>
              <a:ext uri="{FF2B5EF4-FFF2-40B4-BE49-F238E27FC236}">
                <a16:creationId xmlns="" xmlns:a16="http://schemas.microsoft.com/office/drawing/2014/main" id="{850D4D73-75A4-46A1-8133-8E07A7F4CB2A}"/>
              </a:ext>
            </a:extLst>
          </p:cNvPr>
          <p:cNvSpPr>
            <a:spLocks noChangeShapeType="1"/>
          </p:cNvSpPr>
          <p:nvPr/>
        </p:nvSpPr>
        <p:spPr bwMode="auto">
          <a:xfrm>
            <a:off x="3498563" y="543490"/>
            <a:ext cx="10871" cy="6248399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>
              <a:defRPr/>
            </a:pPr>
            <a:endParaRPr lang="en-US" sz="2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586" name="Text Box 10">
            <a:extLst>
              <a:ext uri="{FF2B5EF4-FFF2-40B4-BE49-F238E27FC236}">
                <a16:creationId xmlns="" xmlns:a16="http://schemas.microsoft.com/office/drawing/2014/main" id="{6C23F685-6138-4377-8324-9EE1469005A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602069"/>
            <a:ext cx="4114800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514350" indent="-514350" eaLnBrk="1" hangingPunct="1">
              <a:spcBef>
                <a:spcPct val="50000"/>
              </a:spcBef>
              <a:buFont typeface="+mj-lt"/>
              <a:buAutoNum type="arabicPeriod"/>
            </a:pPr>
            <a:r>
              <a:rPr lang="en-US" altLang="en-US" sz="2800" b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Hai </a:t>
            </a:r>
            <a:r>
              <a:rPr lang="en-US" altLang="en-US" sz="2800" b="1" u="sng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điểm</a:t>
            </a:r>
            <a:r>
              <a:rPr lang="en-US" altLang="en-US" sz="2800" b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u="sng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đối</a:t>
            </a:r>
            <a:r>
              <a:rPr lang="en-US" altLang="en-US" sz="2800" b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u="sng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xứng</a:t>
            </a:r>
            <a:r>
              <a:rPr lang="en-US" altLang="en-US" sz="2800" b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qua </a:t>
            </a:r>
            <a:r>
              <a:rPr lang="en-US" altLang="en-US" sz="2800" b="1" u="sng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altLang="en-US" sz="2800" b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altLang="en-US" sz="2800" b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điểm.</a:t>
            </a:r>
            <a:endParaRPr lang="en-US" altLang="en-US" sz="2800" b="1" u="sng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593" name="Text Box 17">
            <a:extLst>
              <a:ext uri="{FF2B5EF4-FFF2-40B4-BE49-F238E27FC236}">
                <a16:creationId xmlns="" xmlns:a16="http://schemas.microsoft.com/office/drawing/2014/main" id="{432C01EC-EFA8-42EA-9F87-2BB7C5EB7D6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46352" y="1544150"/>
            <a:ext cx="4114799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514350" indent="-514350" eaLnBrk="1" hangingPunct="1">
              <a:spcBef>
                <a:spcPct val="50000"/>
              </a:spcBef>
              <a:buFont typeface="+mj-lt"/>
              <a:buAutoNum type="arabicPeriod" startAt="2"/>
            </a:pPr>
            <a:r>
              <a:rPr lang="en-US" altLang="en-US" sz="2800" b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Hai </a:t>
            </a:r>
            <a:r>
              <a:rPr lang="en-US" altLang="en-US" sz="2800" b="1" u="sng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altLang="en-US" sz="2800" b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u="sng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đối</a:t>
            </a:r>
            <a:r>
              <a:rPr lang="en-US" altLang="en-US" sz="2800" b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u="sng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xứng</a:t>
            </a:r>
            <a:r>
              <a:rPr lang="en-US" altLang="en-US" sz="2800" b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qua </a:t>
            </a:r>
            <a:r>
              <a:rPr lang="en-US" altLang="en-US" sz="2800" b="1" u="sng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altLang="en-US" sz="2800" b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altLang="en-US" sz="2800" b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điểm.</a:t>
            </a:r>
            <a:endParaRPr lang="en-US" altLang="en-US" sz="2800" b="1" u="sng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596" name="Text Box 20">
            <a:extLst>
              <a:ext uri="{FF2B5EF4-FFF2-40B4-BE49-F238E27FC236}">
                <a16:creationId xmlns="" xmlns:a16="http://schemas.microsoft.com/office/drawing/2014/main" id="{5694CB06-D244-4891-B1E4-D919DB2921E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2484438"/>
            <a:ext cx="3937443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457200" indent="-457200" eaLnBrk="1" hangingPunct="1">
              <a:spcBef>
                <a:spcPct val="50000"/>
              </a:spcBef>
              <a:buFont typeface="+mj-lt"/>
              <a:buAutoNum type="arabicPeriod" startAt="3"/>
            </a:pPr>
            <a:r>
              <a:rPr lang="en-US" altLang="en-US" sz="2800" b="1" u="sng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altLang="en-US" sz="2800" b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u="sng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altLang="en-US" sz="2800" b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u="sng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tâm</a:t>
            </a:r>
            <a:r>
              <a:rPr lang="en-US" altLang="en-US" sz="2800" b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u="sng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đối</a:t>
            </a:r>
            <a:r>
              <a:rPr lang="en-US" altLang="en-US" sz="2800" b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altLang="en-US" sz="2800" b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xứng.</a:t>
            </a:r>
            <a:endParaRPr lang="en-US" altLang="en-US" sz="2800" b="1" u="sng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600" name="Text Box 24">
            <a:extLst>
              <a:ext uri="{FF2B5EF4-FFF2-40B4-BE49-F238E27FC236}">
                <a16:creationId xmlns="" xmlns:a16="http://schemas.microsoft.com/office/drawing/2014/main" id="{AFB656F4-DA72-47E9-96F9-7B84C6B50F3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89956" y="543490"/>
            <a:ext cx="5933411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2400" b="1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altLang="en-US" sz="24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56 </a:t>
            </a:r>
            <a:r>
              <a:rPr lang="vi-VN" altLang="en-US" sz="24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en-US" sz="24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SGK/</a:t>
            </a:r>
            <a:r>
              <a:rPr lang="vi-VN" altLang="en-US" sz="24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95)</a:t>
            </a:r>
            <a:r>
              <a:rPr lang="vi-V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tâm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đối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xứng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</p:txBody>
      </p:sp>
      <p:pic>
        <p:nvPicPr>
          <p:cNvPr id="24612" name="Picture 36">
            <a:extLst>
              <a:ext uri="{FF2B5EF4-FFF2-40B4-BE49-F238E27FC236}">
                <a16:creationId xmlns="" xmlns:a16="http://schemas.microsoft.com/office/drawing/2014/main" id="{3D726083-986E-425B-A09F-75FF75D71E2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1155" y="961976"/>
            <a:ext cx="3334693" cy="1555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sp>
        <p:nvSpPr>
          <p:cNvPr id="24614" name="Oval 38">
            <a:extLst>
              <a:ext uri="{FF2B5EF4-FFF2-40B4-BE49-F238E27FC236}">
                <a16:creationId xmlns="" xmlns:a16="http://schemas.microsoft.com/office/drawing/2014/main" id="{AC1E200E-D63C-4A4F-9331-670997A0338E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67285" y="3509471"/>
            <a:ext cx="1912306" cy="1952815"/>
          </a:xfrm>
          <a:prstGeom prst="ellipse">
            <a:avLst/>
          </a:prstGeom>
          <a:solidFill>
            <a:srgbClr val="FF00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 sz="2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615" name="Oval 39">
            <a:extLst>
              <a:ext uri="{FF2B5EF4-FFF2-40B4-BE49-F238E27FC236}">
                <a16:creationId xmlns="" xmlns:a16="http://schemas.microsoft.com/office/drawing/2014/main" id="{E922ED6B-FCEC-4B50-A9DC-EE5B24DBECBE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81800" y="3604481"/>
            <a:ext cx="1912306" cy="1952815"/>
          </a:xfrm>
          <a:prstGeom prst="ellipse">
            <a:avLst/>
          </a:prstGeom>
          <a:solidFill>
            <a:srgbClr val="0000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 sz="2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616" name="Rectangle 40">
            <a:extLst>
              <a:ext uri="{FF2B5EF4-FFF2-40B4-BE49-F238E27FC236}">
                <a16:creationId xmlns="" xmlns:a16="http://schemas.microsoft.com/office/drawing/2014/main" id="{9251B44D-FF73-488A-8271-C82D08442A3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81550" y="4356100"/>
            <a:ext cx="1066800" cy="3810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 sz="2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617" name="AutoShape 41">
            <a:extLst>
              <a:ext uri="{FF2B5EF4-FFF2-40B4-BE49-F238E27FC236}">
                <a16:creationId xmlns="" xmlns:a16="http://schemas.microsoft.com/office/drawing/2014/main" id="{8DD0A944-D804-4540-A39D-242B87D129A6}"/>
              </a:ext>
            </a:extLst>
          </p:cNvPr>
          <p:cNvSpPr>
            <a:spLocks noChangeArrowheads="1"/>
          </p:cNvSpPr>
          <p:nvPr/>
        </p:nvSpPr>
        <p:spPr bwMode="auto">
          <a:xfrm rot="1434123">
            <a:off x="7445375" y="4343400"/>
            <a:ext cx="838200" cy="609600"/>
          </a:xfrm>
          <a:prstGeom prst="rightArrow">
            <a:avLst>
              <a:gd name="adj1" fmla="val 50000"/>
              <a:gd name="adj2" fmla="val 34375"/>
            </a:avLst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 sz="2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621" name="Line 45">
            <a:extLst>
              <a:ext uri="{FF2B5EF4-FFF2-40B4-BE49-F238E27FC236}">
                <a16:creationId xmlns="" xmlns:a16="http://schemas.microsoft.com/office/drawing/2014/main" id="{19972588-B28C-43BD-855B-A01D8C4A211D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7639050" y="3467100"/>
            <a:ext cx="304800" cy="213360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>
              <a:defRPr/>
            </a:pPr>
            <a:endParaRPr lang="en-US" sz="2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4622" name="Picture 46">
            <a:extLst>
              <a:ext uri="{FF2B5EF4-FFF2-40B4-BE49-F238E27FC236}">
                <a16:creationId xmlns="" xmlns:a16="http://schemas.microsoft.com/office/drawing/2014/main" id="{6F18FA79-19CC-4EF6-8DD5-78B800DF1BA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19688" y="4081463"/>
            <a:ext cx="671512" cy="657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sp>
        <p:nvSpPr>
          <p:cNvPr id="24623" name="Line 47">
            <a:extLst>
              <a:ext uri="{FF2B5EF4-FFF2-40B4-BE49-F238E27FC236}">
                <a16:creationId xmlns="" xmlns:a16="http://schemas.microsoft.com/office/drawing/2014/main" id="{C2276D8B-888C-4296-984A-2D2677C49BD7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6781800" y="4591050"/>
            <a:ext cx="2057400" cy="4445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>
              <a:defRPr/>
            </a:pPr>
            <a:endParaRPr lang="en-US" sz="2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4624" name="Picture 48">
            <a:extLst>
              <a:ext uri="{FF2B5EF4-FFF2-40B4-BE49-F238E27FC236}">
                <a16:creationId xmlns="" xmlns:a16="http://schemas.microsoft.com/office/drawing/2014/main" id="{B99672F3-70F6-44DE-B5CF-B0A6D5B73CC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13650" y="4173538"/>
            <a:ext cx="671513" cy="657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pic>
        <p:nvPicPr>
          <p:cNvPr id="24625" name="Picture 49">
            <a:extLst>
              <a:ext uri="{FF2B5EF4-FFF2-40B4-BE49-F238E27FC236}">
                <a16:creationId xmlns="" xmlns:a16="http://schemas.microsoft.com/office/drawing/2014/main" id="{219798E3-C2BF-4E91-A509-983625A4B76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2477" y="1644611"/>
            <a:ext cx="488950" cy="6048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sp>
        <p:nvSpPr>
          <p:cNvPr id="24627" name="Line 51">
            <a:extLst>
              <a:ext uri="{FF2B5EF4-FFF2-40B4-BE49-F238E27FC236}">
                <a16:creationId xmlns="" xmlns:a16="http://schemas.microsoft.com/office/drawing/2014/main" id="{CA6997BA-33EE-495C-9B3C-43FDD75C384D}"/>
              </a:ext>
            </a:extLst>
          </p:cNvPr>
          <p:cNvSpPr>
            <a:spLocks noChangeShapeType="1"/>
          </p:cNvSpPr>
          <p:nvPr/>
        </p:nvSpPr>
        <p:spPr bwMode="auto">
          <a:xfrm>
            <a:off x="5252477" y="2021203"/>
            <a:ext cx="0" cy="152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>
              <a:defRPr/>
            </a:pPr>
            <a:endParaRPr lang="en-US" sz="2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628" name="Line 52">
            <a:extLst>
              <a:ext uri="{FF2B5EF4-FFF2-40B4-BE49-F238E27FC236}">
                <a16:creationId xmlns="" xmlns:a16="http://schemas.microsoft.com/office/drawing/2014/main" id="{8852BF53-3335-4081-9AFB-EBACBCBC63A3}"/>
              </a:ext>
            </a:extLst>
          </p:cNvPr>
          <p:cNvSpPr>
            <a:spLocks noChangeShapeType="1"/>
          </p:cNvSpPr>
          <p:nvPr/>
        </p:nvSpPr>
        <p:spPr bwMode="auto">
          <a:xfrm>
            <a:off x="5848350" y="2021203"/>
            <a:ext cx="0" cy="152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>
              <a:defRPr/>
            </a:pPr>
            <a:endParaRPr lang="en-US" sz="2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629" name="Line 53">
            <a:extLst>
              <a:ext uri="{FF2B5EF4-FFF2-40B4-BE49-F238E27FC236}">
                <a16:creationId xmlns="" xmlns:a16="http://schemas.microsoft.com/office/drawing/2014/main" id="{577CF95E-E02B-4395-809F-2FE3DE5BF00A}"/>
              </a:ext>
            </a:extLst>
          </p:cNvPr>
          <p:cNvSpPr>
            <a:spLocks noChangeShapeType="1"/>
          </p:cNvSpPr>
          <p:nvPr/>
        </p:nvSpPr>
        <p:spPr bwMode="auto">
          <a:xfrm>
            <a:off x="7347660" y="931734"/>
            <a:ext cx="0" cy="175260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>
              <a:defRPr/>
            </a:pPr>
            <a:endParaRPr lang="en-US" sz="2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632" name="Line 56">
            <a:extLst>
              <a:ext uri="{FF2B5EF4-FFF2-40B4-BE49-F238E27FC236}">
                <a16:creationId xmlns="" xmlns:a16="http://schemas.microsoft.com/office/drawing/2014/main" id="{D476665D-839D-47CE-A94D-AABCEDB8F7CA}"/>
              </a:ext>
            </a:extLst>
          </p:cNvPr>
          <p:cNvSpPr>
            <a:spLocks noChangeShapeType="1"/>
          </p:cNvSpPr>
          <p:nvPr/>
        </p:nvSpPr>
        <p:spPr bwMode="auto">
          <a:xfrm>
            <a:off x="4321175" y="4187825"/>
            <a:ext cx="1905000" cy="685800"/>
          </a:xfrm>
          <a:prstGeom prst="line">
            <a:avLst/>
          </a:prstGeom>
          <a:noFill/>
          <a:ln w="9525">
            <a:solidFill>
              <a:schemeClr val="tx1"/>
            </a:solidFill>
            <a:prstDash val="lg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>
              <a:defRPr/>
            </a:pPr>
            <a:endParaRPr lang="en-US" sz="2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633" name="Line 57">
            <a:extLst>
              <a:ext uri="{FF2B5EF4-FFF2-40B4-BE49-F238E27FC236}">
                <a16:creationId xmlns="" xmlns:a16="http://schemas.microsoft.com/office/drawing/2014/main" id="{C32CAEF3-A53C-4889-9400-C621E6EA241F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4306888" y="4213225"/>
            <a:ext cx="1981200" cy="68580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>
              <a:defRPr/>
            </a:pPr>
            <a:endParaRPr lang="en-US" sz="2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636" name="Rectangle 60">
            <a:extLst>
              <a:ext uri="{FF2B5EF4-FFF2-40B4-BE49-F238E27FC236}">
                <a16:creationId xmlns="" xmlns:a16="http://schemas.microsoft.com/office/drawing/2014/main" id="{6A578BDE-7CE6-4CC3-B912-1C2218163164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97493" y="2571727"/>
            <a:ext cx="2819400" cy="769441"/>
          </a:xfrm>
          <a:prstGeom prst="rect">
            <a:avLst/>
          </a:prstGeom>
          <a:solidFill>
            <a:srgbClr val="CCFFCC"/>
          </a:solidFill>
          <a:ln w="9525">
            <a:solidFill>
              <a:schemeClr val="accent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Đoạn</a:t>
            </a:r>
            <a:r>
              <a:rPr lang="en-US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thẳng</a:t>
            </a:r>
            <a:r>
              <a:rPr lang="en-US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AB </a:t>
            </a:r>
            <a:r>
              <a:rPr lang="en-US" altLang="en-US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tâm</a:t>
            </a:r>
            <a:r>
              <a:rPr lang="en-US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đối</a:t>
            </a:r>
            <a:r>
              <a:rPr lang="en-US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xứng</a:t>
            </a:r>
            <a:endParaRPr lang="en-US" altLang="en-US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637" name="Rectangle 61">
            <a:extLst>
              <a:ext uri="{FF2B5EF4-FFF2-40B4-BE49-F238E27FC236}">
                <a16:creationId xmlns="" xmlns:a16="http://schemas.microsoft.com/office/drawing/2014/main" id="{C9DECBEB-1D8A-48A2-A0A6-84F6E5B613A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14765" y="2582665"/>
            <a:ext cx="3056697" cy="769441"/>
          </a:xfrm>
          <a:prstGeom prst="rect">
            <a:avLst/>
          </a:prstGeom>
          <a:solidFill>
            <a:srgbClr val="FFFFCC"/>
          </a:solidFill>
          <a:ln w="9525">
            <a:solidFill>
              <a:schemeClr val="accent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Tam </a:t>
            </a:r>
            <a:r>
              <a:rPr lang="en-US" altLang="en-US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giác</a:t>
            </a:r>
            <a:r>
              <a:rPr lang="en-US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đều</a:t>
            </a:r>
            <a:r>
              <a:rPr lang="en-US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tâm</a:t>
            </a:r>
            <a:r>
              <a:rPr lang="en-US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đối</a:t>
            </a:r>
            <a:r>
              <a:rPr lang="en-US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xứng</a:t>
            </a:r>
            <a:endParaRPr lang="en-US" altLang="en-US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638" name="Rectangle 62">
            <a:extLst>
              <a:ext uri="{FF2B5EF4-FFF2-40B4-BE49-F238E27FC236}">
                <a16:creationId xmlns="" xmlns:a16="http://schemas.microsoft.com/office/drawing/2014/main" id="{A1324D94-B281-4F4B-A1D6-3DDDC2DA0F5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79885" y="5795174"/>
            <a:ext cx="2735419" cy="1107996"/>
          </a:xfrm>
          <a:prstGeom prst="rect">
            <a:avLst/>
          </a:prstGeom>
          <a:solidFill>
            <a:srgbClr val="CCFFCC"/>
          </a:solidFill>
          <a:ln w="9525">
            <a:solidFill>
              <a:schemeClr val="accent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Biển</a:t>
            </a:r>
            <a:r>
              <a:rPr lang="en-US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cấm</a:t>
            </a:r>
            <a:r>
              <a:rPr lang="en-US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đi</a:t>
            </a:r>
            <a:r>
              <a:rPr lang="en-US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ngược</a:t>
            </a:r>
            <a:r>
              <a:rPr lang="en-US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chiều</a:t>
            </a:r>
            <a:r>
              <a:rPr lang="en-US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tâm</a:t>
            </a:r>
            <a:r>
              <a:rPr lang="en-US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đối</a:t>
            </a:r>
            <a:r>
              <a:rPr lang="en-US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xứng</a:t>
            </a:r>
            <a:endParaRPr lang="en-US" altLang="en-US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639" name="Rectangle 63">
            <a:extLst>
              <a:ext uri="{FF2B5EF4-FFF2-40B4-BE49-F238E27FC236}">
                <a16:creationId xmlns="" xmlns:a16="http://schemas.microsoft.com/office/drawing/2014/main" id="{6ECCDB63-8DBC-4937-B4EC-515CB7FB525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79591" y="5481493"/>
            <a:ext cx="3280183" cy="1446550"/>
          </a:xfrm>
          <a:prstGeom prst="rect">
            <a:avLst/>
          </a:prstGeom>
          <a:solidFill>
            <a:srgbClr val="FFFFCC"/>
          </a:solidFill>
          <a:ln w="9525">
            <a:solidFill>
              <a:schemeClr val="accent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Biển</a:t>
            </a:r>
            <a:r>
              <a:rPr lang="en-US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chỉ</a:t>
            </a:r>
            <a:r>
              <a:rPr lang="en-US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dẫn</a:t>
            </a:r>
            <a:r>
              <a:rPr lang="en-US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altLang="en-US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Hướng</a:t>
            </a:r>
            <a:r>
              <a:rPr lang="en-US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phải</a:t>
            </a:r>
            <a:r>
              <a:rPr lang="en-US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đi</a:t>
            </a:r>
            <a:r>
              <a:rPr lang="en-US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vòng</a:t>
            </a:r>
            <a:r>
              <a:rPr lang="en-US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tránh</a:t>
            </a:r>
            <a:r>
              <a:rPr lang="en-US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chướng</a:t>
            </a:r>
            <a:r>
              <a:rPr lang="en-US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ngại</a:t>
            </a:r>
            <a:r>
              <a:rPr lang="en-US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vật</a:t>
            </a:r>
            <a:r>
              <a:rPr lang="en-US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sang </a:t>
            </a:r>
            <a:r>
              <a:rPr lang="en-US" altLang="en-US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phải</a:t>
            </a:r>
            <a:r>
              <a:rPr lang="en-US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tâm</a:t>
            </a:r>
            <a:r>
              <a:rPr lang="en-US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đối</a:t>
            </a:r>
            <a:r>
              <a:rPr lang="en-US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xứng</a:t>
            </a:r>
            <a:endParaRPr lang="en-US" altLang="en-US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640" name="Text Box 64">
            <a:extLst>
              <a:ext uri="{FF2B5EF4-FFF2-40B4-BE49-F238E27FC236}">
                <a16:creationId xmlns="" xmlns:a16="http://schemas.microsoft.com/office/drawing/2014/main" id="{B04A4558-8FC4-4C98-BAC4-65567A718A4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20276" y="5251316"/>
            <a:ext cx="609600" cy="8617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c)</a:t>
            </a:r>
            <a:endParaRPr lang="en-US" altLang="en-US" sz="20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spcBef>
                <a:spcPct val="50000"/>
              </a:spcBef>
            </a:pPr>
            <a:endParaRPr lang="en-US" altLang="en-US" sz="20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641" name="Text Box 65">
            <a:extLst>
              <a:ext uri="{FF2B5EF4-FFF2-40B4-BE49-F238E27FC236}">
                <a16:creationId xmlns="" xmlns:a16="http://schemas.microsoft.com/office/drawing/2014/main" id="{0EDD0308-E0AC-417B-81A5-B1427932968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82247" y="5267662"/>
            <a:ext cx="609600" cy="8617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d)</a:t>
            </a:r>
            <a:endParaRPr lang="en-US" altLang="en-US" sz="20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spcBef>
                <a:spcPct val="50000"/>
              </a:spcBef>
            </a:pPr>
            <a:endParaRPr lang="en-US" altLang="en-US" sz="20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642" name="Text Box 66">
            <a:extLst>
              <a:ext uri="{FF2B5EF4-FFF2-40B4-BE49-F238E27FC236}">
                <a16:creationId xmlns="" xmlns:a16="http://schemas.microsoft.com/office/drawing/2014/main" id="{4F229FB8-5CDE-4706-AD06-1CEC8056A2F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10000" y="5571600"/>
            <a:ext cx="4953000" cy="461665"/>
          </a:xfrm>
          <a:prstGeom prst="rect">
            <a:avLst/>
          </a:prstGeom>
          <a:gradFill rotWithShape="1">
            <a:gsLst>
              <a:gs pos="0">
                <a:srgbClr val="FFFFCC"/>
              </a:gs>
              <a:gs pos="100000">
                <a:srgbClr val="FF99FF"/>
              </a:gs>
            </a:gsLst>
            <a:path path="shape">
              <a:fillToRect l="50000" t="50000" r="50000" b="50000"/>
            </a:path>
          </a:gradFill>
          <a:ln w="38100" cmpd="dbl">
            <a:solidFill>
              <a:schemeClr val="accent2"/>
            </a:solidFill>
            <a:miter lim="800000"/>
            <a:headEnd/>
            <a:tailEnd/>
          </a:ln>
          <a:effectLst>
            <a:outerShdw blurRad="63500" dist="107763" dir="18900000" algn="ctr" rotWithShape="0">
              <a:schemeClr val="bg2">
                <a:alpha val="50000"/>
              </a:schemeClr>
            </a:outerShdw>
          </a:effec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HS 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việc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độc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lập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 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phút</a:t>
            </a:r>
            <a:endParaRPr lang="en-US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645" name="Oval 69">
            <a:hlinkClick r:id="rId6"/>
            <a:extLst>
              <a:ext uri="{FF2B5EF4-FFF2-40B4-BE49-F238E27FC236}">
                <a16:creationId xmlns="" xmlns:a16="http://schemas.microsoft.com/office/drawing/2014/main" id="{83076CAE-1CAC-4048-8C7C-B848DA26412F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57799" y="6324600"/>
            <a:ext cx="1537185" cy="5334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Thời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Gian</a:t>
            </a:r>
          </a:p>
        </p:txBody>
      </p:sp>
      <p:sp>
        <p:nvSpPr>
          <p:cNvPr id="24650" name="Text Box 74">
            <a:extLst>
              <a:ext uri="{FF2B5EF4-FFF2-40B4-BE49-F238E27FC236}">
                <a16:creationId xmlns="" xmlns:a16="http://schemas.microsoft.com/office/drawing/2014/main" id="{ADCF765C-98B5-4C0C-B168-6F6595BD6E3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25951" y="3395988"/>
            <a:ext cx="365760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457200" indent="-457200" eaLnBrk="1" hangingPunct="1">
              <a:spcBef>
                <a:spcPct val="50000"/>
              </a:spcBef>
              <a:buFont typeface="+mj-lt"/>
              <a:buAutoNum type="arabicPeriod" startAt="4"/>
            </a:pPr>
            <a:r>
              <a:rPr lang="en-US" altLang="en-US" sz="2800" b="1" u="sng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Luyện</a:t>
            </a:r>
            <a:r>
              <a:rPr lang="en-US" altLang="en-US" sz="2800" b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altLang="en-US" sz="2800" b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tập.</a:t>
            </a:r>
            <a:endParaRPr lang="en-US" altLang="en-US" sz="2800" b="1" u="sng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6" name="Text Box 7">
            <a:extLst>
              <a:ext uri="{FF2B5EF4-FFF2-40B4-BE49-F238E27FC236}">
                <a16:creationId xmlns="" xmlns:a16="http://schemas.microsoft.com/office/drawing/2014/main" id="{034FD2B7-E9B9-4F71-ACB4-E125443C022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-702"/>
            <a:ext cx="91440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 b="1" i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sz="3200" b="1" i="1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3200" b="1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200" b="1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sz="32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ĐỐI XỨNG </a:t>
            </a:r>
            <a:r>
              <a:rPr lang="vi-VN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TÂM</a:t>
            </a:r>
            <a:endParaRPr lang="en-US" sz="32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464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464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464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246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246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6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246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" dur="500"/>
                                        <p:tgtEl>
                                          <p:spTgt spid="246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8" dur="500"/>
                                        <p:tgtEl>
                                          <p:spTgt spid="246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1" dur="500"/>
                                        <p:tgtEl>
                                          <p:spTgt spid="246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246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246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246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9" dur="500"/>
                                        <p:tgtEl>
                                          <p:spTgt spid="246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246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246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2" dur="500"/>
                                        <p:tgtEl>
                                          <p:spTgt spid="246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7" dur="80"/>
                                        <p:tgtEl>
                                          <p:spTgt spid="2463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8" dur="80"/>
                                        <p:tgtEl>
                                          <p:spTgt spid="2463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9" dur="80"/>
                                        <p:tgtEl>
                                          <p:spTgt spid="2463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 nodeType="clickPar">
                      <p:stCondLst>
                        <p:cond delay="indefinite"/>
                      </p:stCondLst>
                      <p:childTnLst>
                        <p:par>
                          <p:cTn id="7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4" dur="500"/>
                                        <p:tgtEl>
                                          <p:spTgt spid="246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 nodeType="clickPar">
                      <p:stCondLst>
                        <p:cond delay="indefinite"/>
                      </p:stCondLst>
                      <p:childTnLst>
                        <p:par>
                          <p:cTn id="7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9" dur="80"/>
                                        <p:tgtEl>
                                          <p:spTgt spid="2463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0" dur="80"/>
                                        <p:tgtEl>
                                          <p:spTgt spid="2463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1" dur="80"/>
                                        <p:tgtEl>
                                          <p:spTgt spid="2463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 nodeType="clickPar">
                      <p:stCondLst>
                        <p:cond delay="indefinite"/>
                      </p:stCondLst>
                      <p:childTnLst>
                        <p:par>
                          <p:cTn id="8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6" dur="500"/>
                                        <p:tgtEl>
                                          <p:spTgt spid="246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636" grpId="0" animBg="1"/>
      <p:bldP spid="24637" grpId="0" animBg="1"/>
      <p:bldP spid="24638" grpId="0" animBg="1"/>
      <p:bldP spid="24639" grpId="0" animBg="1"/>
      <p:bldP spid="24642" grpId="0" animBg="1"/>
      <p:bldP spid="24642" grpId="1" animBg="1"/>
      <p:bldP spid="2464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8">
            <a:extLst>
              <a:ext uri="{FF2B5EF4-FFF2-40B4-BE49-F238E27FC236}">
                <a16:creationId xmlns="" xmlns:a16="http://schemas.microsoft.com/office/drawing/2014/main" id="{3E6A7954-38DC-43FB-B9E3-014A3D01E668}"/>
              </a:ext>
            </a:extLst>
          </p:cNvPr>
          <p:cNvSpPr>
            <a:spLocks noChangeArrowheads="1"/>
          </p:cNvSpPr>
          <p:nvPr/>
        </p:nvSpPr>
        <p:spPr bwMode="auto">
          <a:xfrm>
            <a:off x="-27664" y="518339"/>
            <a:ext cx="5002056" cy="6329680"/>
          </a:xfrm>
          <a:prstGeom prst="rect">
            <a:avLst/>
          </a:prstGeom>
          <a:solidFill>
            <a:srgbClr val="CCFF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spcBef>
                <a:spcPct val="50000"/>
              </a:spcBef>
            </a:pPr>
            <a:endParaRPr lang="en-US" sz="2600" b="1" u="sng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en-US" sz="26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Rectangle 6">
            <a:hlinkClick r:id="rId2"/>
            <a:extLst>
              <a:ext uri="{FF2B5EF4-FFF2-40B4-BE49-F238E27FC236}">
                <a16:creationId xmlns="" xmlns:a16="http://schemas.microsoft.com/office/drawing/2014/main" id="{9F6EEFCD-371C-41EC-9D05-E9D5779A3F26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00786" y="525905"/>
            <a:ext cx="4143214" cy="6324599"/>
          </a:xfrm>
          <a:prstGeom prst="rect">
            <a:avLst/>
          </a:prstGeom>
          <a:ln w="9525"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endParaRPr lang="en-US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534" name="Line 6">
            <a:extLst>
              <a:ext uri="{FF2B5EF4-FFF2-40B4-BE49-F238E27FC236}">
                <a16:creationId xmlns="" xmlns:a16="http://schemas.microsoft.com/office/drawing/2014/main" id="{BD8BD8EB-4457-4245-A012-85A1C3D5BAD4}"/>
              </a:ext>
            </a:extLst>
          </p:cNvPr>
          <p:cNvSpPr>
            <a:spLocks noChangeShapeType="1"/>
          </p:cNvSpPr>
          <p:nvPr/>
        </p:nvSpPr>
        <p:spPr bwMode="auto">
          <a:xfrm>
            <a:off x="4987527" y="619098"/>
            <a:ext cx="322" cy="633959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>
              <a:defRPr/>
            </a:pPr>
            <a:endParaRPr lang="en-US" sz="26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538" name="Text Box 10">
            <a:extLst>
              <a:ext uri="{FF2B5EF4-FFF2-40B4-BE49-F238E27FC236}">
                <a16:creationId xmlns="" xmlns:a16="http://schemas.microsoft.com/office/drawing/2014/main" id="{7A955223-A294-453C-BA0C-A85BF4862AA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28414" y="518339"/>
            <a:ext cx="548640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514350" indent="-514350" eaLnBrk="1" hangingPunct="1">
              <a:spcBef>
                <a:spcPct val="50000"/>
              </a:spcBef>
              <a:buFont typeface="+mj-lt"/>
              <a:buAutoNum type="arabicPeriod"/>
            </a:pPr>
            <a:r>
              <a:rPr lang="en-US" altLang="en-US" sz="2400" b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Hai </a:t>
            </a:r>
            <a:r>
              <a:rPr lang="en-US" altLang="en-US" sz="2400" b="1" u="sng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điểm</a:t>
            </a:r>
            <a:r>
              <a:rPr lang="en-US" altLang="en-US" sz="2400" b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u="sng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đối</a:t>
            </a:r>
            <a:r>
              <a:rPr lang="en-US" altLang="en-US" sz="2400" b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u="sng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xứng</a:t>
            </a:r>
            <a:r>
              <a:rPr lang="en-US" altLang="en-US" sz="2400" b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qua </a:t>
            </a:r>
            <a:r>
              <a:rPr lang="en-US" altLang="en-US" sz="2400" b="1" u="sng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altLang="en-US" sz="2400" b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altLang="en-US" sz="2400" b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điểm.</a:t>
            </a:r>
            <a:endParaRPr lang="en-US" altLang="en-US" sz="2400" b="1" u="sng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539" name="Text Box 11">
            <a:extLst>
              <a:ext uri="{FF2B5EF4-FFF2-40B4-BE49-F238E27FC236}">
                <a16:creationId xmlns="" xmlns:a16="http://schemas.microsoft.com/office/drawing/2014/main" id="{FC0E1F2C-0646-4454-A799-8D261591965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9402" y="1447232"/>
            <a:ext cx="350520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just" eaLnBrk="1" hangingPunct="1">
              <a:spcBef>
                <a:spcPct val="50000"/>
              </a:spcBef>
            </a:pPr>
            <a:r>
              <a:rPr lang="en-US" altLang="en-US" sz="2400" b="1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Định</a:t>
            </a:r>
            <a:r>
              <a:rPr lang="en-US" altLang="en-US" sz="24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nghĩa</a:t>
            </a:r>
            <a:r>
              <a:rPr lang="en-US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vi-V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SGK/</a:t>
            </a:r>
            <a:r>
              <a:rPr lang="vi-V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93)</a:t>
            </a:r>
            <a:endParaRPr lang="en-US" alt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540" name="Text Box 12">
            <a:extLst>
              <a:ext uri="{FF2B5EF4-FFF2-40B4-BE49-F238E27FC236}">
                <a16:creationId xmlns="" xmlns:a16="http://schemas.microsoft.com/office/drawing/2014/main" id="{28EEF60B-F230-46C9-920C-4EA1F2DA3B2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3891" y="1934987"/>
            <a:ext cx="2523772" cy="101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just" eaLnBrk="1" hangingPunct="1">
              <a:spcBef>
                <a:spcPct val="50000"/>
              </a:spcBef>
            </a:pPr>
            <a:r>
              <a:rPr lang="en-US" altLang="en-US" sz="2400" b="1" dirty="0">
                <a:solidFill>
                  <a:srgbClr val="CC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 </a:t>
            </a:r>
            <a:r>
              <a:rPr lang="en-US" altLang="en-US" sz="2400" b="1" dirty="0" err="1">
                <a:solidFill>
                  <a:srgbClr val="CC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altLang="en-US" sz="2400" b="1" dirty="0">
                <a:solidFill>
                  <a:srgbClr val="CC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B </a:t>
            </a:r>
            <a:r>
              <a:rPr lang="en-US" altLang="en-US" sz="2400" b="1" dirty="0" err="1">
                <a:solidFill>
                  <a:srgbClr val="CC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đối</a:t>
            </a:r>
            <a:r>
              <a:rPr lang="en-US" altLang="en-US" sz="2400" b="1" dirty="0">
                <a:solidFill>
                  <a:srgbClr val="CC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solidFill>
                  <a:srgbClr val="CC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xứng</a:t>
            </a:r>
            <a:r>
              <a:rPr lang="en-US" altLang="en-US" sz="2400" b="1" dirty="0">
                <a:solidFill>
                  <a:srgbClr val="CC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</a:p>
          <a:p>
            <a:pPr algn="just" eaLnBrk="1" hangingPunct="1">
              <a:spcBef>
                <a:spcPct val="50000"/>
              </a:spcBef>
            </a:pPr>
            <a:r>
              <a:rPr lang="en-US" altLang="en-US" sz="2400" b="1" dirty="0" err="1">
                <a:solidFill>
                  <a:srgbClr val="CC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altLang="en-US" sz="2400" b="1" dirty="0">
                <a:solidFill>
                  <a:srgbClr val="CC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solidFill>
                  <a:srgbClr val="CC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nhau</a:t>
            </a:r>
            <a:r>
              <a:rPr lang="en-US" altLang="en-US" sz="2400" b="1" dirty="0">
                <a:solidFill>
                  <a:srgbClr val="CC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qua O</a:t>
            </a:r>
          </a:p>
        </p:txBody>
      </p:sp>
      <p:sp>
        <p:nvSpPr>
          <p:cNvPr id="22541" name="Text Box 13">
            <a:extLst>
              <a:ext uri="{FF2B5EF4-FFF2-40B4-BE49-F238E27FC236}">
                <a16:creationId xmlns="" xmlns:a16="http://schemas.microsoft.com/office/drawing/2014/main" id="{361A87F6-6F8F-4257-ACEA-822AA253B8C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25651" y="1967492"/>
            <a:ext cx="1881807" cy="13849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O </a:t>
            </a:r>
            <a:r>
              <a:rPr lang="en-US" alt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trung</a:t>
            </a:r>
            <a:endParaRPr lang="en-US" alt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50000"/>
              </a:spcBef>
            </a:pPr>
            <a:r>
              <a:rPr lang="en-US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điểm</a:t>
            </a:r>
            <a:r>
              <a:rPr lang="en-US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AB</a:t>
            </a:r>
          </a:p>
        </p:txBody>
      </p:sp>
      <p:pic>
        <p:nvPicPr>
          <p:cNvPr id="22542" name="Picture 14">
            <a:extLst>
              <a:ext uri="{FF2B5EF4-FFF2-40B4-BE49-F238E27FC236}">
                <a16:creationId xmlns="" xmlns:a16="http://schemas.microsoft.com/office/drawing/2014/main" id="{E5A8458F-0417-4E71-96D7-25443EC8E81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1534" y="868074"/>
            <a:ext cx="4135211" cy="7236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sp>
        <p:nvSpPr>
          <p:cNvPr id="22543" name="AutoShape 15">
            <a:extLst>
              <a:ext uri="{FF2B5EF4-FFF2-40B4-BE49-F238E27FC236}">
                <a16:creationId xmlns="" xmlns:a16="http://schemas.microsoft.com/office/drawing/2014/main" id="{494AF9A0-359C-4F76-BB88-96A3118356C4}"/>
              </a:ext>
            </a:extLst>
          </p:cNvPr>
          <p:cNvSpPr>
            <a:spLocks/>
          </p:cNvSpPr>
          <p:nvPr/>
        </p:nvSpPr>
        <p:spPr bwMode="auto">
          <a:xfrm>
            <a:off x="2719771" y="2213697"/>
            <a:ext cx="76200" cy="609600"/>
          </a:xfrm>
          <a:prstGeom prst="rightBrace">
            <a:avLst>
              <a:gd name="adj1" fmla="val 66667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 sz="26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544" name="AutoShape 16">
            <a:extLst>
              <a:ext uri="{FF2B5EF4-FFF2-40B4-BE49-F238E27FC236}">
                <a16:creationId xmlns="" xmlns:a16="http://schemas.microsoft.com/office/drawing/2014/main" id="{398DED09-CDA4-4DB4-828B-4611EE7EB3D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60718" y="2495655"/>
            <a:ext cx="304800" cy="92075"/>
          </a:xfrm>
          <a:prstGeom prst="leftRightArrow">
            <a:avLst>
              <a:gd name="adj1" fmla="val 50000"/>
              <a:gd name="adj2" fmla="val 6620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 sz="26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545" name="Text Box 17">
            <a:extLst>
              <a:ext uri="{FF2B5EF4-FFF2-40B4-BE49-F238E27FC236}">
                <a16:creationId xmlns="" xmlns:a16="http://schemas.microsoft.com/office/drawing/2014/main" id="{E56AED97-6CB7-4546-A88A-6010A59AA6A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57150" y="3429000"/>
            <a:ext cx="5515136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457200" indent="-457200" eaLnBrk="1" hangingPunct="1">
              <a:spcBef>
                <a:spcPct val="50000"/>
              </a:spcBef>
              <a:buFont typeface="+mj-lt"/>
              <a:buAutoNum type="arabicPeriod" startAt="2"/>
            </a:pPr>
            <a:r>
              <a:rPr lang="en-US" altLang="en-US" sz="2400" b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Hai </a:t>
            </a:r>
            <a:r>
              <a:rPr lang="en-US" altLang="en-US" sz="2400" b="1" u="sng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altLang="en-US" sz="2400" b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u="sng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đối</a:t>
            </a:r>
            <a:r>
              <a:rPr lang="en-US" altLang="en-US" sz="2400" b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u="sng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xứng</a:t>
            </a:r>
            <a:r>
              <a:rPr lang="en-US" altLang="en-US" sz="2400" b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qua </a:t>
            </a:r>
            <a:r>
              <a:rPr lang="en-US" altLang="en-US" sz="2400" b="1" u="sng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altLang="en-US" sz="2400" b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altLang="en-US" sz="2400" b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điểm.</a:t>
            </a:r>
            <a:endParaRPr lang="en-US" altLang="en-US" sz="2400" b="1" u="sng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546" name="Text Box 18">
            <a:extLst>
              <a:ext uri="{FF2B5EF4-FFF2-40B4-BE49-F238E27FC236}">
                <a16:creationId xmlns="" xmlns:a16="http://schemas.microsoft.com/office/drawing/2014/main" id="{9FAFCB41-4FBC-44D9-825A-FC2B54C95E7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1195" y="3849148"/>
            <a:ext cx="358140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2400" b="1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Định</a:t>
            </a:r>
            <a:r>
              <a:rPr lang="en-US" altLang="en-US" sz="24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nghĩa</a:t>
            </a:r>
            <a:r>
              <a:rPr lang="en-US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vi-V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SGK/</a:t>
            </a:r>
            <a:r>
              <a:rPr lang="vi-V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94)</a:t>
            </a:r>
            <a:endParaRPr lang="en-US" alt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547" name="Text Box 19">
            <a:extLst>
              <a:ext uri="{FF2B5EF4-FFF2-40B4-BE49-F238E27FC236}">
                <a16:creationId xmlns="" xmlns:a16="http://schemas.microsoft.com/office/drawing/2014/main" id="{9AF99A05-D8BD-468A-827F-D8AD41757CF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8660" y="4260140"/>
            <a:ext cx="4512252" cy="12926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just" eaLnBrk="1" hangingPunct="1">
              <a:spcBef>
                <a:spcPct val="50000"/>
              </a:spcBef>
            </a:pPr>
            <a:r>
              <a:rPr lang="en-US" alt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Nếu</a:t>
            </a:r>
            <a:r>
              <a:rPr lang="en-US" alt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hai</a:t>
            </a:r>
            <a:r>
              <a:rPr lang="en-US" alt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đoạn</a:t>
            </a:r>
            <a:r>
              <a:rPr lang="en-US" alt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thẳng</a:t>
            </a:r>
            <a:r>
              <a:rPr lang="en-US" alt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en-US" alt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góc</a:t>
            </a:r>
            <a:r>
              <a:rPr lang="en-US" alt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tam </a:t>
            </a:r>
            <a:r>
              <a:rPr lang="en-US" alt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giác</a:t>
            </a:r>
            <a:r>
              <a:rPr lang="en-US" alt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en-US" alt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đối</a:t>
            </a:r>
            <a:r>
              <a:rPr lang="en-US" alt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xứng</a:t>
            </a:r>
            <a:r>
              <a:rPr lang="en-US" alt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nhau</a:t>
            </a:r>
            <a:r>
              <a:rPr lang="en-US" alt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qua </a:t>
            </a:r>
            <a:r>
              <a:rPr lang="en-US" alt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alt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điểm</a:t>
            </a:r>
            <a:r>
              <a:rPr lang="en-US" alt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thì</a:t>
            </a:r>
            <a:r>
              <a:rPr lang="en-US" alt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chúng</a:t>
            </a:r>
            <a:r>
              <a:rPr lang="en-US" alt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bằng</a:t>
            </a:r>
            <a:r>
              <a:rPr lang="en-US" alt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nhau</a:t>
            </a:r>
            <a:r>
              <a:rPr lang="en-US" alt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2549" name="Text Box 21">
            <a:extLst>
              <a:ext uri="{FF2B5EF4-FFF2-40B4-BE49-F238E27FC236}">
                <a16:creationId xmlns="" xmlns:a16="http://schemas.microsoft.com/office/drawing/2014/main" id="{B75601C5-2803-483C-97C6-42EF3A55779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13789" y="5531323"/>
            <a:ext cx="4905925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514350" indent="-514350" eaLnBrk="1" hangingPunct="1">
              <a:spcBef>
                <a:spcPct val="50000"/>
              </a:spcBef>
              <a:buFont typeface="+mj-lt"/>
              <a:buAutoNum type="arabicPeriod" startAt="3"/>
            </a:pPr>
            <a:r>
              <a:rPr lang="en-US" altLang="en-US" sz="2400" b="1" u="sng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altLang="en-US" sz="2400" b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u="sng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altLang="en-US" sz="2400" b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u="sng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tâm</a:t>
            </a:r>
            <a:r>
              <a:rPr lang="en-US" altLang="en-US" sz="2400" b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u="sng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đối</a:t>
            </a:r>
            <a:r>
              <a:rPr lang="en-US" altLang="en-US" sz="2400" b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altLang="en-US" sz="2400" b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xứng.</a:t>
            </a:r>
            <a:r>
              <a:rPr lang="vi-V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endParaRPr lang="en-US" alt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550" name="Text Box 22">
            <a:extLst>
              <a:ext uri="{FF2B5EF4-FFF2-40B4-BE49-F238E27FC236}">
                <a16:creationId xmlns="" xmlns:a16="http://schemas.microsoft.com/office/drawing/2014/main" id="{0DBC1670-CC1E-451D-BE90-BC0474E1DC9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5984" y="6429302"/>
            <a:ext cx="289560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2400" b="1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Định</a:t>
            </a:r>
            <a:r>
              <a:rPr lang="en-US" altLang="en-US" sz="24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lí</a:t>
            </a:r>
            <a:r>
              <a:rPr lang="en-US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vi-V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SGK/</a:t>
            </a:r>
            <a:r>
              <a:rPr lang="vi-V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95)</a:t>
            </a:r>
            <a:endParaRPr lang="en-US" alt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558" name="Text Box 30">
            <a:extLst>
              <a:ext uri="{FF2B5EF4-FFF2-40B4-BE49-F238E27FC236}">
                <a16:creationId xmlns="" xmlns:a16="http://schemas.microsoft.com/office/drawing/2014/main" id="{FE704B9D-E801-42E8-BE38-BDE3136970B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50813" y="687688"/>
            <a:ext cx="3733800" cy="954107"/>
          </a:xfrm>
          <a:prstGeom prst="rect">
            <a:avLst/>
          </a:prstGeom>
          <a:gradFill rotWithShape="1">
            <a:gsLst>
              <a:gs pos="0">
                <a:srgbClr val="3399FF"/>
              </a:gs>
              <a:gs pos="100000">
                <a:srgbClr val="FDF0A1"/>
              </a:gs>
            </a:gsLst>
            <a:path path="shape">
              <a:fillToRect l="50000" t="50000" r="50000" b="50000"/>
            </a:path>
          </a:gradFill>
          <a:ln w="9525"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430200" contourW="12700" prstMaterial="legacyMatte">
            <a:bevelT w="13500" h="13500" prst="angle"/>
            <a:bevelB w="13500" h="13500" prst="angle"/>
            <a:extrusionClr>
              <a:srgbClr val="FDF0A1"/>
            </a:extrusionClr>
            <a:contourClr>
              <a:srgbClr val="FDF0A1"/>
            </a:contourClr>
          </a:sp3d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>
            <a:spAutoFit/>
            <a:flatTx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en-US" sz="2800" b="1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HƯỚNG DẪN VỀ NHÀ</a:t>
            </a:r>
          </a:p>
        </p:txBody>
      </p:sp>
      <p:sp>
        <p:nvSpPr>
          <p:cNvPr id="22562" name="Text Box 34">
            <a:extLst>
              <a:ext uri="{FF2B5EF4-FFF2-40B4-BE49-F238E27FC236}">
                <a16:creationId xmlns="" xmlns:a16="http://schemas.microsoft.com/office/drawing/2014/main" id="{ACE8D74A-25DF-4666-9241-1D6A2C7BD2B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1748" y="2993598"/>
            <a:ext cx="2959044" cy="46166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just" eaLnBrk="1" hangingPunct="1">
              <a:spcBef>
                <a:spcPct val="50000"/>
              </a:spcBef>
            </a:pP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Quy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ước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SGK/93</a:t>
            </a:r>
          </a:p>
        </p:txBody>
      </p:sp>
      <p:sp>
        <p:nvSpPr>
          <p:cNvPr id="22568" name="Oval 40">
            <a:extLst>
              <a:ext uri="{FF2B5EF4-FFF2-40B4-BE49-F238E27FC236}">
                <a16:creationId xmlns="" xmlns:a16="http://schemas.microsoft.com/office/drawing/2014/main" id="{47A36166-7645-477C-98CD-0C352B9769DE}"/>
              </a:ext>
            </a:extLst>
          </p:cNvPr>
          <p:cNvSpPr>
            <a:spLocks noChangeArrowheads="1"/>
          </p:cNvSpPr>
          <p:nvPr/>
        </p:nvSpPr>
        <p:spPr bwMode="auto">
          <a:xfrm rot="-305580">
            <a:off x="6724650" y="5068888"/>
            <a:ext cx="230188" cy="176212"/>
          </a:xfrm>
          <a:prstGeom prst="ellipse">
            <a:avLst/>
          </a:prstGeom>
          <a:solidFill>
            <a:schemeClr val="bg1"/>
          </a:solidFill>
          <a:ln w="9525">
            <a:solidFill>
              <a:schemeClr val="bg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 sz="2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574" name="Oval 46">
            <a:extLst>
              <a:ext uri="{FF2B5EF4-FFF2-40B4-BE49-F238E27FC236}">
                <a16:creationId xmlns="" xmlns:a16="http://schemas.microsoft.com/office/drawing/2014/main" id="{32A21BCB-6981-4AB6-AA93-23C47AB2B24C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81888" y="6026150"/>
            <a:ext cx="217487" cy="265113"/>
          </a:xfrm>
          <a:prstGeom prst="ellipse">
            <a:avLst/>
          </a:prstGeom>
          <a:solidFill>
            <a:schemeClr val="bg1"/>
          </a:solidFill>
          <a:ln w="9525">
            <a:solidFill>
              <a:schemeClr val="bg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 sz="2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2589" name="Picture 61" descr="5760">
            <a:extLst>
              <a:ext uri="{FF2B5EF4-FFF2-40B4-BE49-F238E27FC236}">
                <a16:creationId xmlns="" xmlns:a16="http://schemas.microsoft.com/office/drawing/2014/main" id="{34887333-0863-43F0-A4C8-0B53D8BE7E7A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60643" y="5586575"/>
            <a:ext cx="1219200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90" name="Picture 62" descr="2110">
            <a:extLst>
              <a:ext uri="{FF2B5EF4-FFF2-40B4-BE49-F238E27FC236}">
                <a16:creationId xmlns="" xmlns:a16="http://schemas.microsoft.com/office/drawing/2014/main" id="{90BA5B4D-5A86-4D63-AFAE-22C97AB085CD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32243" y="5586575"/>
            <a:ext cx="1219200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" name="Text Box 7">
            <a:extLst>
              <a:ext uri="{FF2B5EF4-FFF2-40B4-BE49-F238E27FC236}">
                <a16:creationId xmlns="" xmlns:a16="http://schemas.microsoft.com/office/drawing/2014/main" id="{E62C332C-91E5-445E-BBE7-40822DC9B8D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-702"/>
            <a:ext cx="91440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 b="1" i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sz="3200" b="1" i="1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3200" b="1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200" b="1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sz="32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ĐỐI XỨNG </a:t>
            </a:r>
            <a:r>
              <a:rPr lang="vi-VN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TÂM</a:t>
            </a:r>
            <a:endParaRPr lang="en-US" sz="32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Flowchart: Process 2">
            <a:extLst>
              <a:ext uri="{FF2B5EF4-FFF2-40B4-BE49-F238E27FC236}">
                <a16:creationId xmlns="" xmlns:a16="http://schemas.microsoft.com/office/drawing/2014/main" id="{896F8CB4-4522-4FEE-BF28-F232DAB7BD9C}"/>
              </a:ext>
            </a:extLst>
          </p:cNvPr>
          <p:cNvSpPr/>
          <p:nvPr/>
        </p:nvSpPr>
        <p:spPr>
          <a:xfrm>
            <a:off x="5105003" y="1750596"/>
            <a:ext cx="3930650" cy="3754286"/>
          </a:xfrm>
          <a:prstGeom prst="flowChartProcess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457200" indent="-457200" algn="just">
              <a:buFont typeface="Wingdings" panose="05000000000000000000" pitchFamily="2" charset="2"/>
              <a:buChar char="ü"/>
            </a:pPr>
            <a:r>
              <a:rPr lang="en-US" alt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theo</a:t>
            </a:r>
            <a:r>
              <a:rPr lang="en-US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SGK </a:t>
            </a:r>
            <a:r>
              <a:rPr lang="en-US" alt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vở</a:t>
            </a:r>
            <a:r>
              <a:rPr lang="en-US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ghi</a:t>
            </a:r>
            <a:r>
              <a:rPr lang="en-US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457200" indent="-457200" algn="just">
              <a:buFont typeface="Wingdings" panose="05000000000000000000" pitchFamily="2" charset="2"/>
              <a:buChar char="ü"/>
            </a:pPr>
            <a:r>
              <a:rPr lang="en-US" alt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lang="en-US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BT</a:t>
            </a:r>
            <a:r>
              <a:rPr lang="en-US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endParaRPr lang="vi-VN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vi-V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- </a:t>
            </a:r>
            <a:r>
              <a:rPr lang="en-US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51, 52, 53</a:t>
            </a:r>
            <a:r>
              <a:rPr lang="vi-V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(SGK/96)</a:t>
            </a:r>
            <a:r>
              <a:rPr lang="en-US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just"/>
            <a:r>
              <a:rPr lang="vi-V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- </a:t>
            </a:r>
            <a:r>
              <a:rPr lang="en-US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94, 95, 96 </a:t>
            </a:r>
            <a:r>
              <a:rPr lang="vi-V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SBT/</a:t>
            </a:r>
            <a:r>
              <a:rPr lang="vi-V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70)</a:t>
            </a:r>
            <a:endParaRPr lang="en-US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 algn="just">
              <a:buFont typeface="Wingdings" panose="05000000000000000000" pitchFamily="2" charset="2"/>
              <a:buChar char="ü"/>
            </a:pPr>
            <a:r>
              <a:rPr lang="en-US" alt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Chuẩn</a:t>
            </a:r>
            <a:r>
              <a:rPr lang="en-US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bị</a:t>
            </a:r>
            <a:r>
              <a:rPr lang="en-US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tiết</a:t>
            </a:r>
            <a:r>
              <a:rPr lang="en-US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sau</a:t>
            </a:r>
            <a:r>
              <a:rPr lang="en-US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Luyện</a:t>
            </a:r>
            <a:r>
              <a:rPr lang="en-US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tập</a:t>
            </a:r>
            <a:endParaRPr lang="en-US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Text Box 18">
            <a:extLst>
              <a:ext uri="{FF2B5EF4-FFF2-40B4-BE49-F238E27FC236}">
                <a16:creationId xmlns="" xmlns:a16="http://schemas.microsoft.com/office/drawing/2014/main" id="{44F78BBA-325C-47F7-80A6-6817591C347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5123" y="5984729"/>
            <a:ext cx="358140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2400" b="1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Định</a:t>
            </a:r>
            <a:r>
              <a:rPr lang="en-US" altLang="en-US" sz="24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nghĩa</a:t>
            </a:r>
            <a:r>
              <a:rPr lang="en-US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vi-V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SGK/</a:t>
            </a:r>
            <a:r>
              <a:rPr lang="vi-V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95)</a:t>
            </a:r>
            <a:endParaRPr lang="en-US" alt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25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225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0" dur="2000"/>
                                        <p:tgtEl>
                                          <p:spTgt spid="225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58" grpId="0" animBg="1"/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8" name="Rectangle 8"/>
          <p:cNvSpPr>
            <a:spLocks noChangeArrowheads="1"/>
          </p:cNvSpPr>
          <p:nvPr/>
        </p:nvSpPr>
        <p:spPr bwMode="auto">
          <a:xfrm>
            <a:off x="0" y="572439"/>
            <a:ext cx="5080000" cy="6285561"/>
          </a:xfrm>
          <a:prstGeom prst="rect">
            <a:avLst/>
          </a:prstGeom>
          <a:solidFill>
            <a:srgbClr val="CCFF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spcBef>
                <a:spcPct val="50000"/>
              </a:spcBef>
            </a:pPr>
            <a:endParaRPr lang="en-US" sz="1200" b="1">
              <a:solidFill>
                <a:srgbClr val="00006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129" name="Rectangle 9"/>
          <p:cNvSpPr>
            <a:spLocks noChangeArrowheads="1"/>
          </p:cNvSpPr>
          <p:nvPr/>
        </p:nvSpPr>
        <p:spPr bwMode="auto">
          <a:xfrm>
            <a:off x="5067300" y="572439"/>
            <a:ext cx="4076700" cy="6285561"/>
          </a:xfrm>
          <a:prstGeom prst="rect">
            <a:avLst/>
          </a:prstGeom>
          <a:ln w="9525"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anchor="ctr"/>
          <a:lstStyle/>
          <a:p>
            <a:endParaRPr lang="en-US"/>
          </a:p>
        </p:txBody>
      </p:sp>
      <p:sp>
        <p:nvSpPr>
          <p:cNvPr id="5134" name="Text Box 14"/>
          <p:cNvSpPr txBox="1">
            <a:spLocks noChangeArrowheads="1"/>
          </p:cNvSpPr>
          <p:nvPr/>
        </p:nvSpPr>
        <p:spPr bwMode="auto">
          <a:xfrm>
            <a:off x="76200" y="3635514"/>
            <a:ext cx="4648200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just"/>
            <a:r>
              <a:rPr lang="en-US" sz="2800" dirty="0">
                <a:latin typeface="Times New Roman" pitchFamily="18" charset="0"/>
              </a:rPr>
              <a:t>Ta </a:t>
            </a:r>
            <a:r>
              <a:rPr lang="en-US" sz="2800" dirty="0" err="1">
                <a:latin typeface="Times New Roman" pitchFamily="18" charset="0"/>
              </a:rPr>
              <a:t>gọi</a:t>
            </a:r>
            <a:r>
              <a:rPr lang="en-US" sz="2800" dirty="0">
                <a:latin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</a:rPr>
              <a:t>hai</a:t>
            </a:r>
            <a:r>
              <a:rPr lang="en-US" sz="2800" dirty="0">
                <a:latin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</a:rPr>
              <a:t>điểm</a:t>
            </a:r>
            <a:r>
              <a:rPr lang="en-US" sz="2800" dirty="0">
                <a:latin typeface="Times New Roman" pitchFamily="18" charset="0"/>
              </a:rPr>
              <a:t> A </a:t>
            </a:r>
            <a:r>
              <a:rPr lang="en-US" sz="2800" dirty="0" err="1">
                <a:latin typeface="Times New Roman" pitchFamily="18" charset="0"/>
              </a:rPr>
              <a:t>và</a:t>
            </a:r>
            <a:r>
              <a:rPr lang="en-US" sz="2800" dirty="0">
                <a:latin typeface="Times New Roman" pitchFamily="18" charset="0"/>
              </a:rPr>
              <a:t> A’ </a:t>
            </a:r>
            <a:r>
              <a:rPr lang="en-US" sz="2800" dirty="0" err="1">
                <a:latin typeface="Times New Roman" pitchFamily="18" charset="0"/>
              </a:rPr>
              <a:t>là</a:t>
            </a:r>
            <a:r>
              <a:rPr lang="en-US" sz="2800" dirty="0">
                <a:latin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</a:rPr>
              <a:t>hai</a:t>
            </a:r>
            <a:r>
              <a:rPr lang="en-US" sz="2800" dirty="0">
                <a:latin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</a:rPr>
              <a:t>điểm</a:t>
            </a:r>
            <a:r>
              <a:rPr lang="en-US" sz="2800" dirty="0">
                <a:latin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</a:rPr>
              <a:t>đối</a:t>
            </a:r>
            <a:r>
              <a:rPr lang="en-US" sz="2800" dirty="0">
                <a:latin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</a:rPr>
              <a:t>xứng</a:t>
            </a:r>
            <a:r>
              <a:rPr lang="en-US" sz="2800" dirty="0">
                <a:latin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</a:rPr>
              <a:t>với</a:t>
            </a:r>
            <a:r>
              <a:rPr lang="en-US" sz="2800" dirty="0">
                <a:latin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</a:rPr>
              <a:t>nhau</a:t>
            </a:r>
            <a:r>
              <a:rPr lang="en-US" sz="2800" dirty="0">
                <a:latin typeface="Times New Roman" pitchFamily="18" charset="0"/>
              </a:rPr>
              <a:t> qua </a:t>
            </a:r>
            <a:r>
              <a:rPr lang="en-US" sz="2800" dirty="0" err="1">
                <a:latin typeface="Times New Roman" pitchFamily="18" charset="0"/>
              </a:rPr>
              <a:t>đường</a:t>
            </a:r>
            <a:r>
              <a:rPr lang="en-US" sz="2800" dirty="0">
                <a:latin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</a:rPr>
              <a:t>thẳng</a:t>
            </a:r>
            <a:r>
              <a:rPr lang="en-US" sz="2800" dirty="0">
                <a:latin typeface="Times New Roman" pitchFamily="18" charset="0"/>
              </a:rPr>
              <a:t> d .</a:t>
            </a:r>
          </a:p>
        </p:txBody>
      </p:sp>
      <p:grpSp>
        <p:nvGrpSpPr>
          <p:cNvPr id="2" name="Group 23"/>
          <p:cNvGrpSpPr>
            <a:grpSpLocks/>
          </p:cNvGrpSpPr>
          <p:nvPr/>
        </p:nvGrpSpPr>
        <p:grpSpPr bwMode="auto">
          <a:xfrm>
            <a:off x="5143500" y="4052349"/>
            <a:ext cx="3810000" cy="1534184"/>
            <a:chOff x="96" y="1835"/>
            <a:chExt cx="2400" cy="805"/>
          </a:xfrm>
        </p:grpSpPr>
        <p:sp>
          <p:nvSpPr>
            <p:cNvPr id="5135" name="AutoShape 15"/>
            <p:cNvSpPr>
              <a:spLocks noChangeArrowheads="1"/>
            </p:cNvSpPr>
            <p:nvPr/>
          </p:nvSpPr>
          <p:spPr bwMode="auto">
            <a:xfrm>
              <a:off x="96" y="1872"/>
              <a:ext cx="2352" cy="768"/>
            </a:xfrm>
            <a:prstGeom prst="wedgeRoundRectCallout">
              <a:avLst>
                <a:gd name="adj1" fmla="val 54037"/>
                <a:gd name="adj2" fmla="val 78648"/>
                <a:gd name="adj3" fmla="val 16667"/>
              </a:avLst>
            </a:prstGeom>
            <a:solidFill>
              <a:schemeClr val="bg1"/>
            </a:solidFill>
            <a:ln w="9525">
              <a:solidFill>
                <a:srgbClr val="FF3399"/>
              </a:solidFill>
              <a:miter lim="800000"/>
              <a:headEnd/>
              <a:tailEnd/>
            </a:ln>
            <a:effectLst/>
          </p:spPr>
          <p:txBody>
            <a:bodyPr/>
            <a:lstStyle/>
            <a:p>
              <a:pPr algn="ctr"/>
              <a:endParaRPr lang="en-US">
                <a:latin typeface="Times New Roman" pitchFamily="18" charset="0"/>
              </a:endParaRPr>
            </a:p>
          </p:txBody>
        </p:sp>
        <p:sp>
          <p:nvSpPr>
            <p:cNvPr id="5136" name="Text Box 16"/>
            <p:cNvSpPr txBox="1">
              <a:spLocks noChangeArrowheads="1"/>
            </p:cNvSpPr>
            <p:nvPr/>
          </p:nvSpPr>
          <p:spPr bwMode="auto">
            <a:xfrm>
              <a:off x="96" y="1835"/>
              <a:ext cx="2400" cy="7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2800" b="1" dirty="0">
                  <a:solidFill>
                    <a:srgbClr val="0000FF"/>
                  </a:solidFill>
                  <a:latin typeface="Times New Roman" pitchFamily="18" charset="0"/>
                  <a:cs typeface="Times New Roman" pitchFamily="18" charset="0"/>
                </a:rPr>
                <a:t>  </a:t>
              </a:r>
              <a:r>
                <a:rPr lang="en-US" sz="2800" b="1" dirty="0">
                  <a:solidFill>
                    <a:srgbClr val="FF0066"/>
                  </a:solidFill>
                  <a:latin typeface="Times New Roman" pitchFamily="18" charset="0"/>
                  <a:cs typeface="Times New Roman" pitchFamily="18" charset="0"/>
                </a:rPr>
                <a:t>? </a:t>
              </a:r>
              <a:r>
                <a:rPr lang="en-US" sz="2800" b="1" dirty="0" err="1">
                  <a:latin typeface="Times New Roman" pitchFamily="18" charset="0"/>
                  <a:cs typeface="Times New Roman" pitchFamily="18" charset="0"/>
                </a:rPr>
                <a:t>Vậy</a:t>
              </a:r>
              <a:r>
                <a:rPr lang="en-US" sz="2800" b="1" dirty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800" b="1" dirty="0" err="1">
                  <a:latin typeface="Times New Roman" pitchFamily="18" charset="0"/>
                  <a:cs typeface="Times New Roman" pitchFamily="18" charset="0"/>
                </a:rPr>
                <a:t>thế</a:t>
              </a:r>
              <a:r>
                <a:rPr lang="en-US" sz="2800" b="1" dirty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800" b="1" dirty="0" err="1">
                  <a:latin typeface="Times New Roman" pitchFamily="18" charset="0"/>
                  <a:cs typeface="Times New Roman" pitchFamily="18" charset="0"/>
                </a:rPr>
                <a:t>nào</a:t>
              </a:r>
              <a:r>
                <a:rPr lang="en-US" sz="2800" b="1" dirty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800" b="1" dirty="0" err="1">
                  <a:latin typeface="Times New Roman" pitchFamily="18" charset="0"/>
                  <a:cs typeface="Times New Roman" pitchFamily="18" charset="0"/>
                </a:rPr>
                <a:t>là</a:t>
              </a:r>
              <a:r>
                <a:rPr lang="en-US" sz="2800" b="1" dirty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800" b="1" dirty="0" err="1">
                  <a:latin typeface="Times New Roman" pitchFamily="18" charset="0"/>
                  <a:cs typeface="Times New Roman" pitchFamily="18" charset="0"/>
                </a:rPr>
                <a:t>hai</a:t>
              </a:r>
              <a:r>
                <a:rPr lang="en-US" sz="2800" b="1" dirty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800" b="1" dirty="0" err="1">
                  <a:latin typeface="Times New Roman" pitchFamily="18" charset="0"/>
                  <a:cs typeface="Times New Roman" pitchFamily="18" charset="0"/>
                </a:rPr>
                <a:t>điểm</a:t>
              </a:r>
              <a:r>
                <a:rPr lang="en-US" sz="2800" b="1" dirty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800" b="1" dirty="0" err="1">
                  <a:latin typeface="Times New Roman" pitchFamily="18" charset="0"/>
                  <a:cs typeface="Times New Roman" pitchFamily="18" charset="0"/>
                </a:rPr>
                <a:t>đối</a:t>
              </a:r>
              <a:r>
                <a:rPr lang="en-US" sz="2800" b="1" dirty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800" b="1" dirty="0" err="1">
                  <a:latin typeface="Times New Roman" pitchFamily="18" charset="0"/>
                  <a:cs typeface="Times New Roman" pitchFamily="18" charset="0"/>
                </a:rPr>
                <a:t>xứng</a:t>
              </a:r>
              <a:r>
                <a:rPr lang="en-US" sz="2800" b="1" dirty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800" b="1" dirty="0" err="1">
                  <a:latin typeface="Times New Roman" pitchFamily="18" charset="0"/>
                  <a:cs typeface="Times New Roman" pitchFamily="18" charset="0"/>
                </a:rPr>
                <a:t>với</a:t>
              </a:r>
              <a:r>
                <a:rPr lang="en-US" sz="2800" b="1" dirty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800" b="1" dirty="0" err="1">
                  <a:latin typeface="Times New Roman" pitchFamily="18" charset="0"/>
                  <a:cs typeface="Times New Roman" pitchFamily="18" charset="0"/>
                </a:rPr>
                <a:t>nhau</a:t>
              </a:r>
              <a:r>
                <a:rPr lang="en-US" sz="2800" b="1" dirty="0">
                  <a:latin typeface="Times New Roman" pitchFamily="18" charset="0"/>
                  <a:cs typeface="Times New Roman" pitchFamily="18" charset="0"/>
                </a:rPr>
                <a:t> qua </a:t>
              </a:r>
              <a:r>
                <a:rPr lang="en-US" sz="2800" b="1" dirty="0" err="1">
                  <a:latin typeface="Times New Roman" pitchFamily="18" charset="0"/>
                  <a:cs typeface="Times New Roman" pitchFamily="18" charset="0"/>
                </a:rPr>
                <a:t>đường</a:t>
              </a:r>
              <a:r>
                <a:rPr lang="en-US" sz="2800" b="1" dirty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800" b="1" dirty="0" err="1">
                  <a:latin typeface="Times New Roman" pitchFamily="18" charset="0"/>
                  <a:cs typeface="Times New Roman" pitchFamily="18" charset="0"/>
                </a:rPr>
                <a:t>thẳng</a:t>
              </a:r>
              <a:r>
                <a:rPr lang="en-US" sz="2800" b="1" dirty="0">
                  <a:latin typeface="Times New Roman" pitchFamily="18" charset="0"/>
                  <a:cs typeface="Times New Roman" pitchFamily="18" charset="0"/>
                </a:rPr>
                <a:t> d</a:t>
              </a:r>
              <a:r>
                <a:rPr lang="en-US" sz="2800" dirty="0">
                  <a:latin typeface="Times New Roman" pitchFamily="18" charset="0"/>
                  <a:cs typeface="Times New Roman" pitchFamily="18" charset="0"/>
                </a:rPr>
                <a:t>?</a:t>
              </a:r>
            </a:p>
          </p:txBody>
        </p:sp>
      </p:grpSp>
      <p:sp>
        <p:nvSpPr>
          <p:cNvPr id="5137" name="Text Box 17"/>
          <p:cNvSpPr txBox="1">
            <a:spLocks noChangeArrowheads="1"/>
          </p:cNvSpPr>
          <p:nvPr/>
        </p:nvSpPr>
        <p:spPr bwMode="auto">
          <a:xfrm>
            <a:off x="22435" y="3871414"/>
            <a:ext cx="5044866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en-US" sz="2800" b="1" u="sng" dirty="0" err="1">
                <a:latin typeface="Times New Roman" pitchFamily="18" charset="0"/>
              </a:rPr>
              <a:t>Định</a:t>
            </a:r>
            <a:r>
              <a:rPr lang="en-US" sz="2800" b="1" u="sng" dirty="0">
                <a:latin typeface="Times New Roman" pitchFamily="18" charset="0"/>
              </a:rPr>
              <a:t> </a:t>
            </a:r>
            <a:r>
              <a:rPr lang="en-US" sz="2800" b="1" u="sng" dirty="0" err="1">
                <a:latin typeface="Times New Roman" pitchFamily="18" charset="0"/>
              </a:rPr>
              <a:t>nghĩa</a:t>
            </a:r>
            <a:r>
              <a:rPr lang="en-US" sz="2800" b="1" dirty="0">
                <a:latin typeface="Times New Roman" pitchFamily="18" charset="0"/>
              </a:rPr>
              <a:t>: </a:t>
            </a:r>
            <a:r>
              <a:rPr lang="en-US" sz="2800" dirty="0">
                <a:latin typeface="Times New Roman" pitchFamily="18" charset="0"/>
              </a:rPr>
              <a:t>Hai </a:t>
            </a:r>
            <a:r>
              <a:rPr lang="en-US" sz="2800" dirty="0" err="1">
                <a:latin typeface="Times New Roman" pitchFamily="18" charset="0"/>
              </a:rPr>
              <a:t>điểm</a:t>
            </a:r>
            <a:r>
              <a:rPr lang="en-US" sz="2800" dirty="0">
                <a:latin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</a:rPr>
              <a:t>gọi</a:t>
            </a:r>
            <a:r>
              <a:rPr lang="en-US" sz="2800" dirty="0">
                <a:latin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</a:rPr>
              <a:t>là</a:t>
            </a:r>
            <a:r>
              <a:rPr lang="en-US" sz="2800" dirty="0">
                <a:latin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</a:rPr>
              <a:t>đối</a:t>
            </a:r>
            <a:r>
              <a:rPr lang="en-US" sz="2800" dirty="0">
                <a:latin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</a:rPr>
              <a:t>xứng</a:t>
            </a:r>
            <a:r>
              <a:rPr lang="en-US" sz="2800" dirty="0">
                <a:latin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</a:rPr>
              <a:t>với</a:t>
            </a:r>
            <a:r>
              <a:rPr lang="en-US" sz="2800" dirty="0">
                <a:latin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</a:rPr>
              <a:t>nhau</a:t>
            </a:r>
            <a:r>
              <a:rPr lang="en-US" sz="2800" dirty="0">
                <a:latin typeface="Times New Roman" pitchFamily="18" charset="0"/>
              </a:rPr>
              <a:t> qua </a:t>
            </a:r>
            <a:r>
              <a:rPr lang="en-US" sz="2800" dirty="0" err="1">
                <a:latin typeface="Times New Roman" pitchFamily="18" charset="0"/>
              </a:rPr>
              <a:t>đường</a:t>
            </a:r>
            <a:r>
              <a:rPr lang="en-US" sz="2800" dirty="0">
                <a:latin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</a:rPr>
              <a:t>thẳng</a:t>
            </a:r>
            <a:r>
              <a:rPr lang="en-US" sz="2800" dirty="0">
                <a:latin typeface="Times New Roman" pitchFamily="18" charset="0"/>
              </a:rPr>
              <a:t> d </a:t>
            </a:r>
            <a:r>
              <a:rPr lang="en-US" sz="2800" dirty="0" err="1">
                <a:latin typeface="Times New Roman" pitchFamily="18" charset="0"/>
              </a:rPr>
              <a:t>nếu</a:t>
            </a:r>
            <a:r>
              <a:rPr lang="en-US" sz="2800" dirty="0">
                <a:latin typeface="Times New Roman" pitchFamily="18" charset="0"/>
              </a:rPr>
              <a:t> d </a:t>
            </a:r>
            <a:r>
              <a:rPr lang="en-US" sz="2800" dirty="0" err="1">
                <a:latin typeface="Times New Roman" pitchFamily="18" charset="0"/>
              </a:rPr>
              <a:t>là</a:t>
            </a:r>
            <a:r>
              <a:rPr lang="en-US" sz="2800" dirty="0">
                <a:latin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</a:rPr>
              <a:t>đường</a:t>
            </a:r>
            <a:r>
              <a:rPr lang="en-US" sz="2800" dirty="0">
                <a:latin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</a:rPr>
              <a:t>trung</a:t>
            </a:r>
            <a:r>
              <a:rPr lang="en-US" sz="2800" dirty="0">
                <a:latin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</a:rPr>
              <a:t>trực</a:t>
            </a:r>
            <a:r>
              <a:rPr lang="en-US" sz="2800" dirty="0">
                <a:latin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</a:rPr>
              <a:t>của</a:t>
            </a:r>
            <a:r>
              <a:rPr lang="en-US" sz="2800" dirty="0">
                <a:latin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</a:rPr>
              <a:t>đoạn</a:t>
            </a:r>
            <a:r>
              <a:rPr lang="en-US" sz="2800" dirty="0">
                <a:latin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</a:rPr>
              <a:t>thẳng</a:t>
            </a:r>
            <a:r>
              <a:rPr lang="en-US" sz="2800" dirty="0">
                <a:latin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</a:rPr>
              <a:t>nối</a:t>
            </a:r>
            <a:r>
              <a:rPr lang="en-US" sz="2800" dirty="0">
                <a:latin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</a:rPr>
              <a:t>hai</a:t>
            </a:r>
            <a:r>
              <a:rPr lang="en-US" sz="2800" dirty="0">
                <a:latin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</a:rPr>
              <a:t>điểm</a:t>
            </a:r>
            <a:r>
              <a:rPr lang="en-US" sz="2800" dirty="0">
                <a:latin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</a:rPr>
              <a:t>đó</a:t>
            </a:r>
            <a:r>
              <a:rPr lang="en-US" sz="2800" dirty="0">
                <a:latin typeface="Times New Roman" pitchFamily="18" charset="0"/>
              </a:rPr>
              <a:t>. </a:t>
            </a:r>
          </a:p>
        </p:txBody>
      </p:sp>
      <p:grpSp>
        <p:nvGrpSpPr>
          <p:cNvPr id="21" name="Group 20"/>
          <p:cNvGrpSpPr/>
          <p:nvPr/>
        </p:nvGrpSpPr>
        <p:grpSpPr>
          <a:xfrm>
            <a:off x="5045140" y="670553"/>
            <a:ext cx="4098860" cy="2547823"/>
            <a:chOff x="5045140" y="1070546"/>
            <a:chExt cx="4098860" cy="2547823"/>
          </a:xfrm>
        </p:grpSpPr>
        <p:sp>
          <p:nvSpPr>
            <p:cNvPr id="18" name="Rectangle 17"/>
            <p:cNvSpPr/>
            <p:nvPr/>
          </p:nvSpPr>
          <p:spPr>
            <a:xfrm>
              <a:off x="5143500" y="1070546"/>
              <a:ext cx="625540" cy="304800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?1</a:t>
              </a:r>
            </a:p>
          </p:txBody>
        </p:sp>
        <p:sp>
          <p:nvSpPr>
            <p:cNvPr id="20" name="Text Box 10"/>
            <p:cNvSpPr txBox="1">
              <a:spLocks noChangeArrowheads="1"/>
            </p:cNvSpPr>
            <p:nvPr/>
          </p:nvSpPr>
          <p:spPr bwMode="auto">
            <a:xfrm>
              <a:off x="5045140" y="1371600"/>
              <a:ext cx="4098860" cy="22467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algn="just">
                <a:spcBef>
                  <a:spcPct val="50000"/>
                </a:spcBef>
              </a:pPr>
              <a:r>
                <a:rPr lang="en-US" sz="2800" dirty="0">
                  <a:latin typeface="Times New Roman" pitchFamily="18" charset="0"/>
                </a:rPr>
                <a:t>      Cho </a:t>
              </a:r>
              <a:r>
                <a:rPr lang="en-US" sz="2800" dirty="0" err="1">
                  <a:latin typeface="Times New Roman" pitchFamily="18" charset="0"/>
                </a:rPr>
                <a:t>đường</a:t>
              </a:r>
              <a:r>
                <a:rPr lang="en-US" sz="2800" dirty="0">
                  <a:latin typeface="Times New Roman" pitchFamily="18" charset="0"/>
                </a:rPr>
                <a:t> </a:t>
              </a:r>
              <a:r>
                <a:rPr lang="en-US" sz="2800" dirty="0" err="1">
                  <a:latin typeface="Times New Roman" pitchFamily="18" charset="0"/>
                </a:rPr>
                <a:t>thẳng</a:t>
              </a:r>
              <a:r>
                <a:rPr lang="en-US" sz="2800" dirty="0">
                  <a:latin typeface="Times New Roman" pitchFamily="18" charset="0"/>
                </a:rPr>
                <a:t> d </a:t>
              </a:r>
              <a:r>
                <a:rPr lang="en-US" sz="2800" dirty="0" err="1">
                  <a:latin typeface="Times New Roman" pitchFamily="18" charset="0"/>
                </a:rPr>
                <a:t>và</a:t>
              </a:r>
              <a:r>
                <a:rPr lang="en-US" sz="2800" dirty="0">
                  <a:latin typeface="Times New Roman" pitchFamily="18" charset="0"/>
                </a:rPr>
                <a:t> </a:t>
              </a:r>
              <a:r>
                <a:rPr lang="en-US" sz="2800" dirty="0" err="1">
                  <a:latin typeface="Times New Roman" pitchFamily="18" charset="0"/>
                </a:rPr>
                <a:t>một</a:t>
              </a:r>
              <a:r>
                <a:rPr lang="en-US" sz="2800" dirty="0">
                  <a:latin typeface="Times New Roman" pitchFamily="18" charset="0"/>
                </a:rPr>
                <a:t> </a:t>
              </a:r>
              <a:r>
                <a:rPr lang="en-US" sz="2800" dirty="0" err="1">
                  <a:latin typeface="Times New Roman" pitchFamily="18" charset="0"/>
                </a:rPr>
                <a:t>điểm</a:t>
              </a:r>
              <a:r>
                <a:rPr lang="en-US" sz="2800" dirty="0">
                  <a:latin typeface="Times New Roman" pitchFamily="18" charset="0"/>
                </a:rPr>
                <a:t> A </a:t>
              </a:r>
              <a:r>
                <a:rPr lang="en-US" sz="2800" dirty="0" err="1">
                  <a:latin typeface="Times New Roman" pitchFamily="18" charset="0"/>
                </a:rPr>
                <a:t>không</a:t>
              </a:r>
              <a:r>
                <a:rPr lang="en-US" sz="2800" dirty="0">
                  <a:latin typeface="Times New Roman" pitchFamily="18" charset="0"/>
                </a:rPr>
                <a:t> </a:t>
              </a:r>
              <a:r>
                <a:rPr lang="en-US" sz="2800" dirty="0" err="1">
                  <a:latin typeface="Times New Roman" pitchFamily="18" charset="0"/>
                </a:rPr>
                <a:t>thuộc</a:t>
              </a:r>
              <a:r>
                <a:rPr lang="en-US" sz="2800" dirty="0">
                  <a:latin typeface="Times New Roman" pitchFamily="18" charset="0"/>
                </a:rPr>
                <a:t> d. </a:t>
              </a:r>
              <a:r>
                <a:rPr lang="en-US" sz="2800" dirty="0" err="1">
                  <a:latin typeface="Times New Roman" pitchFamily="18" charset="0"/>
                </a:rPr>
                <a:t>Hãy</a:t>
              </a:r>
              <a:r>
                <a:rPr lang="en-US" sz="2800" dirty="0">
                  <a:latin typeface="Times New Roman" pitchFamily="18" charset="0"/>
                </a:rPr>
                <a:t> </a:t>
              </a:r>
              <a:r>
                <a:rPr lang="en-US" sz="2800" dirty="0" err="1">
                  <a:latin typeface="Times New Roman" pitchFamily="18" charset="0"/>
                </a:rPr>
                <a:t>vẽ</a:t>
              </a:r>
              <a:r>
                <a:rPr lang="en-US" sz="2800" dirty="0">
                  <a:latin typeface="Times New Roman" pitchFamily="18" charset="0"/>
                </a:rPr>
                <a:t> </a:t>
              </a:r>
              <a:r>
                <a:rPr lang="en-US" sz="2800" dirty="0" err="1">
                  <a:latin typeface="Times New Roman" pitchFamily="18" charset="0"/>
                </a:rPr>
                <a:t>điểm</a:t>
              </a:r>
              <a:r>
                <a:rPr lang="en-US" sz="2800" dirty="0">
                  <a:latin typeface="Times New Roman" pitchFamily="18" charset="0"/>
                </a:rPr>
                <a:t> A’ </a:t>
              </a:r>
              <a:r>
                <a:rPr lang="en-US" sz="2800" dirty="0" err="1">
                  <a:latin typeface="Times New Roman" pitchFamily="18" charset="0"/>
                </a:rPr>
                <a:t>sao</a:t>
              </a:r>
              <a:r>
                <a:rPr lang="en-US" sz="2800" dirty="0">
                  <a:latin typeface="Times New Roman" pitchFamily="18" charset="0"/>
                </a:rPr>
                <a:t> </a:t>
              </a:r>
              <a:r>
                <a:rPr lang="en-US" sz="2800" dirty="0" err="1">
                  <a:latin typeface="Times New Roman" pitchFamily="18" charset="0"/>
                </a:rPr>
                <a:t>cho</a:t>
              </a:r>
              <a:r>
                <a:rPr lang="en-US" sz="2800" dirty="0">
                  <a:latin typeface="Times New Roman" pitchFamily="18" charset="0"/>
                </a:rPr>
                <a:t> d </a:t>
              </a:r>
              <a:r>
                <a:rPr lang="en-US" sz="2800" dirty="0" err="1">
                  <a:latin typeface="Times New Roman" pitchFamily="18" charset="0"/>
                </a:rPr>
                <a:t>là</a:t>
              </a:r>
              <a:r>
                <a:rPr lang="en-US" sz="2800" dirty="0">
                  <a:latin typeface="Times New Roman" pitchFamily="18" charset="0"/>
                </a:rPr>
                <a:t> </a:t>
              </a:r>
              <a:r>
                <a:rPr lang="en-US" sz="2800" dirty="0" err="1">
                  <a:latin typeface="Times New Roman" pitchFamily="18" charset="0"/>
                </a:rPr>
                <a:t>đường</a:t>
              </a:r>
              <a:r>
                <a:rPr lang="en-US" sz="2800" dirty="0">
                  <a:latin typeface="Times New Roman" pitchFamily="18" charset="0"/>
                </a:rPr>
                <a:t> </a:t>
              </a:r>
              <a:r>
                <a:rPr lang="en-US" sz="2800" dirty="0" err="1">
                  <a:latin typeface="Times New Roman" pitchFamily="18" charset="0"/>
                </a:rPr>
                <a:t>trung</a:t>
              </a:r>
              <a:r>
                <a:rPr lang="en-US" sz="2800" dirty="0">
                  <a:latin typeface="Times New Roman" pitchFamily="18" charset="0"/>
                </a:rPr>
                <a:t> </a:t>
              </a:r>
              <a:r>
                <a:rPr lang="en-US" sz="2800" dirty="0" err="1">
                  <a:latin typeface="Times New Roman" pitchFamily="18" charset="0"/>
                </a:rPr>
                <a:t>trục</a:t>
              </a:r>
              <a:r>
                <a:rPr lang="en-US" sz="2800" dirty="0">
                  <a:latin typeface="Times New Roman" pitchFamily="18" charset="0"/>
                </a:rPr>
                <a:t> </a:t>
              </a:r>
              <a:r>
                <a:rPr lang="en-US" sz="2800" dirty="0" err="1">
                  <a:latin typeface="Times New Roman" pitchFamily="18" charset="0"/>
                </a:rPr>
                <a:t>của</a:t>
              </a:r>
              <a:r>
                <a:rPr lang="en-US" sz="2800" dirty="0">
                  <a:latin typeface="Times New Roman" pitchFamily="18" charset="0"/>
                </a:rPr>
                <a:t> </a:t>
              </a:r>
              <a:r>
                <a:rPr lang="en-US" sz="2800" dirty="0" err="1">
                  <a:latin typeface="Times New Roman" pitchFamily="18" charset="0"/>
                </a:rPr>
                <a:t>đoạn</a:t>
              </a:r>
              <a:r>
                <a:rPr lang="en-US" sz="2800" dirty="0">
                  <a:latin typeface="Times New Roman" pitchFamily="18" charset="0"/>
                </a:rPr>
                <a:t> </a:t>
              </a:r>
              <a:r>
                <a:rPr lang="en-US" sz="2800" dirty="0" err="1">
                  <a:latin typeface="Times New Roman" pitchFamily="18" charset="0"/>
                </a:rPr>
                <a:t>thẳng</a:t>
              </a:r>
              <a:r>
                <a:rPr lang="en-US" sz="2800" dirty="0">
                  <a:latin typeface="Times New Roman" pitchFamily="18" charset="0"/>
                </a:rPr>
                <a:t> AA’.</a:t>
              </a:r>
            </a:p>
          </p:txBody>
        </p:sp>
      </p:grpSp>
      <p:sp>
        <p:nvSpPr>
          <p:cNvPr id="70" name="Line 7"/>
          <p:cNvSpPr>
            <a:spLocks noChangeShapeType="1"/>
          </p:cNvSpPr>
          <p:nvPr/>
        </p:nvSpPr>
        <p:spPr bwMode="auto">
          <a:xfrm flipH="1">
            <a:off x="2133599" y="1888094"/>
            <a:ext cx="17403" cy="1747420"/>
          </a:xfrm>
          <a:prstGeom prst="line">
            <a:avLst/>
          </a:prstGeom>
          <a:noFill/>
          <a:ln w="38100">
            <a:solidFill>
              <a:srgbClr val="CC0099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1" name="Text Box 8"/>
          <p:cNvSpPr txBox="1">
            <a:spLocks noChangeArrowheads="1"/>
          </p:cNvSpPr>
          <p:nvPr/>
        </p:nvSpPr>
        <p:spPr bwMode="auto">
          <a:xfrm>
            <a:off x="2124727" y="1715865"/>
            <a:ext cx="304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rgbClr val="FF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2400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d</a:t>
            </a:r>
          </a:p>
        </p:txBody>
      </p:sp>
      <p:sp>
        <p:nvSpPr>
          <p:cNvPr id="72" name="Text Box 9"/>
          <p:cNvSpPr txBox="1">
            <a:spLocks noChangeArrowheads="1"/>
          </p:cNvSpPr>
          <p:nvPr/>
        </p:nvSpPr>
        <p:spPr bwMode="auto">
          <a:xfrm>
            <a:off x="3124200" y="2165350"/>
            <a:ext cx="38100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rgbClr val="FF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4000" b="1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en-US" sz="2800" b="1">
              <a:solidFill>
                <a:srgbClr val="00006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3" name="Line 12"/>
          <p:cNvSpPr>
            <a:spLocks noChangeShapeType="1"/>
          </p:cNvSpPr>
          <p:nvPr/>
        </p:nvSpPr>
        <p:spPr bwMode="auto">
          <a:xfrm flipH="1">
            <a:off x="2133600" y="2667000"/>
            <a:ext cx="1143000" cy="0"/>
          </a:xfrm>
          <a:prstGeom prst="line">
            <a:avLst/>
          </a:prstGeom>
          <a:noFill/>
          <a:ln w="38100">
            <a:solidFill>
              <a:srgbClr val="003366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grpSp>
        <p:nvGrpSpPr>
          <p:cNvPr id="74" name="Group 13"/>
          <p:cNvGrpSpPr>
            <a:grpSpLocks/>
          </p:cNvGrpSpPr>
          <p:nvPr/>
        </p:nvGrpSpPr>
        <p:grpSpPr bwMode="auto">
          <a:xfrm>
            <a:off x="2133600" y="2514600"/>
            <a:ext cx="152400" cy="152400"/>
            <a:chOff x="1008" y="2640"/>
            <a:chExt cx="96" cy="96"/>
          </a:xfrm>
        </p:grpSpPr>
        <p:sp>
          <p:nvSpPr>
            <p:cNvPr id="75" name="Line 14"/>
            <p:cNvSpPr>
              <a:spLocks noChangeShapeType="1"/>
            </p:cNvSpPr>
            <p:nvPr/>
          </p:nvSpPr>
          <p:spPr bwMode="auto">
            <a:xfrm>
              <a:off x="1008" y="2640"/>
              <a:ext cx="96" cy="0"/>
            </a:xfrm>
            <a:prstGeom prst="line">
              <a:avLst/>
            </a:prstGeom>
            <a:noFill/>
            <a:ln w="38100">
              <a:solidFill>
                <a:srgbClr val="003366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6" name="Line 15"/>
            <p:cNvSpPr>
              <a:spLocks noChangeShapeType="1"/>
            </p:cNvSpPr>
            <p:nvPr/>
          </p:nvSpPr>
          <p:spPr bwMode="auto">
            <a:xfrm rot="5400000">
              <a:off x="1056" y="2688"/>
              <a:ext cx="96" cy="0"/>
            </a:xfrm>
            <a:prstGeom prst="line">
              <a:avLst/>
            </a:prstGeom>
            <a:noFill/>
            <a:ln w="38100">
              <a:solidFill>
                <a:srgbClr val="003366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77" name="Text Box 17"/>
          <p:cNvSpPr txBox="1">
            <a:spLocks noChangeArrowheads="1"/>
          </p:cNvSpPr>
          <p:nvPr/>
        </p:nvSpPr>
        <p:spPr bwMode="auto">
          <a:xfrm>
            <a:off x="1752600" y="25908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rgbClr val="FF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2400" b="1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H</a:t>
            </a:r>
          </a:p>
        </p:txBody>
      </p:sp>
      <p:sp>
        <p:nvSpPr>
          <p:cNvPr id="78" name="Rectangle 18"/>
          <p:cNvSpPr>
            <a:spLocks noChangeArrowheads="1"/>
          </p:cNvSpPr>
          <p:nvPr/>
        </p:nvSpPr>
        <p:spPr bwMode="auto">
          <a:xfrm>
            <a:off x="3252788" y="2286000"/>
            <a:ext cx="404812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rgbClr val="FF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en-US" sz="2400" b="1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A</a:t>
            </a:r>
          </a:p>
        </p:txBody>
      </p:sp>
      <p:sp>
        <p:nvSpPr>
          <p:cNvPr id="79" name="Text Box 19"/>
          <p:cNvSpPr txBox="1">
            <a:spLocks noChangeArrowheads="1"/>
          </p:cNvSpPr>
          <p:nvPr/>
        </p:nvSpPr>
        <p:spPr bwMode="auto">
          <a:xfrm>
            <a:off x="838200" y="2165350"/>
            <a:ext cx="38100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rgbClr val="FF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4000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en-US" sz="2800" b="1" dirty="0">
              <a:solidFill>
                <a:srgbClr val="00006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0" name="Line 20"/>
          <p:cNvSpPr>
            <a:spLocks noChangeShapeType="1"/>
          </p:cNvSpPr>
          <p:nvPr/>
        </p:nvSpPr>
        <p:spPr bwMode="auto">
          <a:xfrm flipH="1">
            <a:off x="990600" y="2667000"/>
            <a:ext cx="1143000" cy="0"/>
          </a:xfrm>
          <a:prstGeom prst="line">
            <a:avLst/>
          </a:prstGeom>
          <a:noFill/>
          <a:ln w="38100">
            <a:solidFill>
              <a:srgbClr val="003366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1" name="Rectangle 21"/>
          <p:cNvSpPr>
            <a:spLocks noChangeArrowheads="1"/>
          </p:cNvSpPr>
          <p:nvPr/>
        </p:nvSpPr>
        <p:spPr bwMode="auto">
          <a:xfrm>
            <a:off x="577850" y="2209800"/>
            <a:ext cx="4889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rgbClr val="FF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en-US" sz="2400" b="1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A'</a:t>
            </a:r>
          </a:p>
        </p:txBody>
      </p:sp>
      <p:grpSp>
        <p:nvGrpSpPr>
          <p:cNvPr id="82" name="Group 22"/>
          <p:cNvGrpSpPr>
            <a:grpSpLocks/>
          </p:cNvGrpSpPr>
          <p:nvPr/>
        </p:nvGrpSpPr>
        <p:grpSpPr bwMode="auto">
          <a:xfrm>
            <a:off x="1600200" y="2590800"/>
            <a:ext cx="1143000" cy="186898"/>
            <a:chOff x="672" y="2688"/>
            <a:chExt cx="720" cy="96"/>
          </a:xfrm>
        </p:grpSpPr>
        <p:sp>
          <p:nvSpPr>
            <p:cNvPr id="83" name="Line 23"/>
            <p:cNvSpPr>
              <a:spLocks noChangeShapeType="1"/>
            </p:cNvSpPr>
            <p:nvPr/>
          </p:nvSpPr>
          <p:spPr bwMode="auto">
            <a:xfrm flipH="1">
              <a:off x="1344" y="2688"/>
              <a:ext cx="48" cy="96"/>
            </a:xfrm>
            <a:prstGeom prst="line">
              <a:avLst/>
            </a:prstGeom>
            <a:noFill/>
            <a:ln w="38100">
              <a:solidFill>
                <a:srgbClr val="003366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4" name="Line 24"/>
            <p:cNvSpPr>
              <a:spLocks noChangeShapeType="1"/>
            </p:cNvSpPr>
            <p:nvPr/>
          </p:nvSpPr>
          <p:spPr bwMode="auto">
            <a:xfrm flipH="1">
              <a:off x="672" y="2688"/>
              <a:ext cx="48" cy="96"/>
            </a:xfrm>
            <a:prstGeom prst="line">
              <a:avLst/>
            </a:prstGeom>
            <a:noFill/>
            <a:ln w="38100">
              <a:solidFill>
                <a:srgbClr val="003366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89" name="Line 7"/>
          <p:cNvSpPr>
            <a:spLocks noChangeShapeType="1"/>
          </p:cNvSpPr>
          <p:nvPr/>
        </p:nvSpPr>
        <p:spPr bwMode="auto">
          <a:xfrm flipH="1">
            <a:off x="2124749" y="1888095"/>
            <a:ext cx="19895" cy="1747420"/>
          </a:xfrm>
          <a:prstGeom prst="line">
            <a:avLst/>
          </a:prstGeom>
          <a:noFill/>
          <a:ln w="38100">
            <a:solidFill>
              <a:srgbClr val="CC0099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cxnSp>
        <p:nvCxnSpPr>
          <p:cNvPr id="4" name="Straight Connector 3"/>
          <p:cNvCxnSpPr/>
          <p:nvPr/>
        </p:nvCxnSpPr>
        <p:spPr>
          <a:xfrm>
            <a:off x="2133600" y="2033319"/>
            <a:ext cx="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Text Box 19"/>
          <p:cNvSpPr txBox="1">
            <a:spLocks noChangeArrowheads="1"/>
          </p:cNvSpPr>
          <p:nvPr/>
        </p:nvSpPr>
        <p:spPr bwMode="auto">
          <a:xfrm>
            <a:off x="1998602" y="1744445"/>
            <a:ext cx="30480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rgbClr val="FF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3600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en-US" sz="2400" b="1" dirty="0">
              <a:solidFill>
                <a:srgbClr val="00006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286000" y="2165350"/>
            <a:ext cx="38985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>
                <a:latin typeface="Times New Roman" pitchFamily="18" charset="0"/>
                <a:cs typeface="Times New Roman" pitchFamily="18" charset="0"/>
              </a:rPr>
              <a:t>B</a:t>
            </a:r>
          </a:p>
        </p:txBody>
      </p:sp>
      <p:sp>
        <p:nvSpPr>
          <p:cNvPr id="34" name="Text Box 7"/>
          <p:cNvSpPr txBox="1">
            <a:spLocks noChangeArrowheads="1"/>
          </p:cNvSpPr>
          <p:nvPr/>
        </p:nvSpPr>
        <p:spPr bwMode="auto">
          <a:xfrm>
            <a:off x="0" y="-12337"/>
            <a:ext cx="91440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 b="1" i="1" dirty="0">
                <a:solidFill>
                  <a:srgbClr val="0000FF"/>
                </a:solidFill>
                <a:latin typeface="Times New Roman" pitchFamily="18" charset="0"/>
              </a:rPr>
              <a:t>  </a:t>
            </a:r>
            <a:r>
              <a:rPr lang="en-US" sz="3200" b="1" i="1" u="sng" dirty="0" err="1">
                <a:latin typeface="Times New Roman" pitchFamily="18" charset="0"/>
              </a:rPr>
              <a:t>Bài</a:t>
            </a:r>
            <a:r>
              <a:rPr lang="en-US" sz="3200" b="1" i="1" u="sng" dirty="0">
                <a:latin typeface="Times New Roman" pitchFamily="18" charset="0"/>
              </a:rPr>
              <a:t> 6</a:t>
            </a:r>
            <a:r>
              <a:rPr lang="en-US" sz="3200" dirty="0">
                <a:latin typeface="Times New Roman" pitchFamily="18" charset="0"/>
              </a:rPr>
              <a:t>:</a:t>
            </a:r>
            <a:r>
              <a:rPr lang="en-US" sz="3200" dirty="0">
                <a:solidFill>
                  <a:srgbClr val="0000FF"/>
                </a:solidFill>
                <a:latin typeface="Times New Roman" pitchFamily="18" charset="0"/>
              </a:rPr>
              <a:t>                      </a:t>
            </a:r>
            <a:r>
              <a:rPr lang="en-US" sz="3200" b="1" dirty="0">
                <a:solidFill>
                  <a:srgbClr val="FF0000"/>
                </a:solidFill>
                <a:latin typeface="Times New Roman" pitchFamily="18" charset="0"/>
              </a:rPr>
              <a:t>ĐỐI XỨNG TRỤC</a:t>
            </a:r>
            <a:endParaRPr lang="en-US" sz="3200" dirty="0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33" name="Text Box 10">
            <a:extLst>
              <a:ext uri="{FF2B5EF4-FFF2-40B4-BE49-F238E27FC236}">
                <a16:creationId xmlns="" xmlns:a16="http://schemas.microsoft.com/office/drawing/2014/main" id="{F8C82FD7-16B5-4936-A10D-5C3E29506E9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90321" y="579461"/>
            <a:ext cx="5105400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514350" indent="-514350">
              <a:spcBef>
                <a:spcPct val="50000"/>
              </a:spcBef>
              <a:buFont typeface="+mj-lt"/>
              <a:buAutoNum type="arabicPeriod"/>
            </a:pPr>
            <a:r>
              <a:rPr lang="en-US" sz="3200" b="1" u="sng" dirty="0">
                <a:solidFill>
                  <a:srgbClr val="FF0000"/>
                </a:solidFill>
                <a:latin typeface="Times New Roman" pitchFamily="18" charset="0"/>
              </a:rPr>
              <a:t>Hai </a:t>
            </a:r>
            <a:r>
              <a:rPr lang="en-US" sz="3200" b="1" u="sng" dirty="0" err="1">
                <a:solidFill>
                  <a:srgbClr val="FF0000"/>
                </a:solidFill>
                <a:latin typeface="Times New Roman" pitchFamily="18" charset="0"/>
              </a:rPr>
              <a:t>điểm</a:t>
            </a:r>
            <a:r>
              <a:rPr lang="en-US" sz="3200" b="1" u="sng" dirty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3200" b="1" u="sng" dirty="0" err="1">
                <a:solidFill>
                  <a:srgbClr val="FF0000"/>
                </a:solidFill>
                <a:latin typeface="Times New Roman" pitchFamily="18" charset="0"/>
              </a:rPr>
              <a:t>đối</a:t>
            </a:r>
            <a:r>
              <a:rPr lang="en-US" sz="3200" b="1" u="sng" dirty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3200" b="1" u="sng" dirty="0" err="1">
                <a:solidFill>
                  <a:srgbClr val="FF0000"/>
                </a:solidFill>
                <a:latin typeface="Times New Roman" pitchFamily="18" charset="0"/>
              </a:rPr>
              <a:t>xứng</a:t>
            </a:r>
            <a:r>
              <a:rPr lang="en-US" sz="3200" b="1" u="sng" dirty="0">
                <a:solidFill>
                  <a:srgbClr val="FF0000"/>
                </a:solidFill>
                <a:latin typeface="Times New Roman" pitchFamily="18" charset="0"/>
              </a:rPr>
              <a:t> qua </a:t>
            </a:r>
            <a:r>
              <a:rPr lang="en-US" sz="3200" b="1" u="sng" dirty="0" err="1">
                <a:solidFill>
                  <a:srgbClr val="FF0000"/>
                </a:solidFill>
                <a:latin typeface="Times New Roman" pitchFamily="18" charset="0"/>
              </a:rPr>
              <a:t>một</a:t>
            </a:r>
            <a:r>
              <a:rPr lang="en-US" sz="3200" b="1" u="sng" dirty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3200" b="1" u="sng" dirty="0" err="1">
                <a:solidFill>
                  <a:srgbClr val="FF0000"/>
                </a:solidFill>
                <a:latin typeface="Times New Roman" pitchFamily="18" charset="0"/>
              </a:rPr>
              <a:t>đường</a:t>
            </a:r>
            <a:r>
              <a:rPr lang="en-US" sz="3200" b="1" u="sng" dirty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3200" b="1" u="sng" dirty="0" err="1">
                <a:solidFill>
                  <a:srgbClr val="FF0000"/>
                </a:solidFill>
                <a:latin typeface="Times New Roman" pitchFamily="18" charset="0"/>
              </a:rPr>
              <a:t>thẳng</a:t>
            </a:r>
            <a:r>
              <a:rPr lang="en-US" sz="3200" b="1" u="sng" dirty="0">
                <a:solidFill>
                  <a:srgbClr val="FF0000"/>
                </a:solidFill>
                <a:latin typeface="Times New Roman" pitchFamily="18" charset="0"/>
              </a:rPr>
              <a:t>.</a:t>
            </a:r>
            <a:endParaRPr lang="en-US" sz="3200" dirty="0">
              <a:solidFill>
                <a:srgbClr val="FF0000"/>
              </a:solidFill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692537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51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5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1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1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34" grpId="0"/>
      <p:bldP spid="513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8" name="Rectangle 8"/>
          <p:cNvSpPr>
            <a:spLocks noChangeArrowheads="1"/>
          </p:cNvSpPr>
          <p:nvPr/>
        </p:nvSpPr>
        <p:spPr bwMode="auto">
          <a:xfrm>
            <a:off x="-47170" y="609600"/>
            <a:ext cx="5450707" cy="6248400"/>
          </a:xfrm>
          <a:prstGeom prst="rect">
            <a:avLst/>
          </a:prstGeom>
          <a:solidFill>
            <a:srgbClr val="CCFF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spcBef>
                <a:spcPct val="50000"/>
              </a:spcBef>
            </a:pPr>
            <a:endParaRPr lang="en-US" sz="1200" b="1">
              <a:solidFill>
                <a:srgbClr val="00006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129" name="Rectangle 9"/>
          <p:cNvSpPr>
            <a:spLocks noChangeArrowheads="1"/>
          </p:cNvSpPr>
          <p:nvPr/>
        </p:nvSpPr>
        <p:spPr bwMode="auto">
          <a:xfrm>
            <a:off x="5414624" y="609600"/>
            <a:ext cx="3729376" cy="6248400"/>
          </a:xfrm>
          <a:prstGeom prst="rect">
            <a:avLst/>
          </a:prstGeom>
          <a:ln w="9525"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anchor="ctr"/>
          <a:lstStyle/>
          <a:p>
            <a:endParaRPr lang="en-US"/>
          </a:p>
        </p:txBody>
      </p:sp>
      <p:sp>
        <p:nvSpPr>
          <p:cNvPr id="5137" name="Text Box 17"/>
          <p:cNvSpPr txBox="1">
            <a:spLocks noChangeArrowheads="1"/>
          </p:cNvSpPr>
          <p:nvPr/>
        </p:nvSpPr>
        <p:spPr bwMode="auto">
          <a:xfrm>
            <a:off x="-44059" y="3450267"/>
            <a:ext cx="5447596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en-US" sz="2800" b="1" u="sng" dirty="0" err="1">
                <a:latin typeface="Times New Roman" pitchFamily="18" charset="0"/>
              </a:rPr>
              <a:t>Định</a:t>
            </a:r>
            <a:r>
              <a:rPr lang="en-US" sz="2800" b="1" u="sng" dirty="0">
                <a:latin typeface="Times New Roman" pitchFamily="18" charset="0"/>
              </a:rPr>
              <a:t> </a:t>
            </a:r>
            <a:r>
              <a:rPr lang="en-US" sz="2800" b="1" u="sng" dirty="0" err="1">
                <a:latin typeface="Times New Roman" pitchFamily="18" charset="0"/>
              </a:rPr>
              <a:t>nghĩa</a:t>
            </a:r>
            <a:r>
              <a:rPr lang="en-US" sz="2800" b="1" dirty="0">
                <a:latin typeface="Times New Roman" pitchFamily="18" charset="0"/>
              </a:rPr>
              <a:t>: </a:t>
            </a:r>
            <a:r>
              <a:rPr lang="en-US" sz="2800" dirty="0" err="1">
                <a:latin typeface="Times New Roman" pitchFamily="18" charset="0"/>
              </a:rPr>
              <a:t>Hai</a:t>
            </a:r>
            <a:r>
              <a:rPr lang="en-US" sz="2800" dirty="0">
                <a:latin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</a:rPr>
              <a:t>điểm</a:t>
            </a:r>
            <a:r>
              <a:rPr lang="en-US" sz="2800" dirty="0">
                <a:latin typeface="Times New Roman" pitchFamily="18" charset="0"/>
              </a:rPr>
              <a:t>  </a:t>
            </a:r>
            <a:r>
              <a:rPr lang="en-US" sz="2800" dirty="0" err="1">
                <a:latin typeface="Times New Roman" pitchFamily="18" charset="0"/>
              </a:rPr>
              <a:t>gọi</a:t>
            </a:r>
            <a:r>
              <a:rPr lang="en-US" sz="2800" dirty="0">
                <a:latin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</a:rPr>
              <a:t>là</a:t>
            </a:r>
            <a:r>
              <a:rPr lang="en-US" sz="2800" dirty="0">
                <a:latin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</a:rPr>
              <a:t>đối</a:t>
            </a:r>
            <a:r>
              <a:rPr lang="en-US" sz="2800" dirty="0">
                <a:latin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</a:rPr>
              <a:t>xứng</a:t>
            </a:r>
            <a:r>
              <a:rPr lang="en-US" sz="2800" dirty="0">
                <a:latin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</a:rPr>
              <a:t>với</a:t>
            </a:r>
            <a:r>
              <a:rPr lang="en-US" sz="2800" dirty="0">
                <a:latin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</a:rPr>
              <a:t>nhau</a:t>
            </a:r>
            <a:r>
              <a:rPr lang="en-US" sz="2800" dirty="0">
                <a:latin typeface="Times New Roman" pitchFamily="18" charset="0"/>
              </a:rPr>
              <a:t> qua </a:t>
            </a:r>
            <a:r>
              <a:rPr lang="en-US" sz="2800" dirty="0" err="1">
                <a:latin typeface="Times New Roman" pitchFamily="18" charset="0"/>
              </a:rPr>
              <a:t>đường</a:t>
            </a:r>
            <a:r>
              <a:rPr lang="en-US" sz="2800" dirty="0">
                <a:latin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</a:rPr>
              <a:t>thẳng</a:t>
            </a:r>
            <a:r>
              <a:rPr lang="en-US" sz="2800" dirty="0">
                <a:latin typeface="Times New Roman" pitchFamily="18" charset="0"/>
              </a:rPr>
              <a:t> d </a:t>
            </a:r>
            <a:r>
              <a:rPr lang="en-US" sz="2800" dirty="0" err="1">
                <a:latin typeface="Times New Roman" pitchFamily="18" charset="0"/>
              </a:rPr>
              <a:t>nếu</a:t>
            </a:r>
            <a:r>
              <a:rPr lang="en-US" sz="2800" dirty="0">
                <a:latin typeface="Times New Roman" pitchFamily="18" charset="0"/>
              </a:rPr>
              <a:t> d </a:t>
            </a:r>
            <a:r>
              <a:rPr lang="en-US" sz="2800" dirty="0" err="1">
                <a:latin typeface="Times New Roman" pitchFamily="18" charset="0"/>
              </a:rPr>
              <a:t>là</a:t>
            </a:r>
            <a:r>
              <a:rPr lang="en-US" sz="2800" dirty="0">
                <a:latin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</a:rPr>
              <a:t>đường</a:t>
            </a:r>
            <a:r>
              <a:rPr lang="en-US" sz="2800" dirty="0">
                <a:latin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</a:rPr>
              <a:t>trung</a:t>
            </a:r>
            <a:r>
              <a:rPr lang="en-US" sz="2800" dirty="0">
                <a:latin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</a:rPr>
              <a:t>trực</a:t>
            </a:r>
            <a:r>
              <a:rPr lang="en-US" sz="2800" dirty="0">
                <a:latin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</a:rPr>
              <a:t>của</a:t>
            </a:r>
            <a:r>
              <a:rPr lang="en-US" sz="2800" dirty="0">
                <a:latin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</a:rPr>
              <a:t>đoạn</a:t>
            </a:r>
            <a:r>
              <a:rPr lang="en-US" sz="2800" dirty="0">
                <a:latin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</a:rPr>
              <a:t>thẳng</a:t>
            </a:r>
            <a:r>
              <a:rPr lang="en-US" sz="2800" dirty="0">
                <a:latin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</a:rPr>
              <a:t>nối</a:t>
            </a:r>
            <a:r>
              <a:rPr lang="en-US" sz="2800" dirty="0">
                <a:latin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</a:rPr>
              <a:t>hai</a:t>
            </a:r>
            <a:r>
              <a:rPr lang="en-US" sz="2800" dirty="0">
                <a:latin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</a:rPr>
              <a:t>điểm</a:t>
            </a:r>
            <a:r>
              <a:rPr lang="en-US" sz="2800" dirty="0">
                <a:latin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</a:rPr>
              <a:t>đó</a:t>
            </a:r>
            <a:r>
              <a:rPr lang="en-US" sz="2800" dirty="0">
                <a:latin typeface="Times New Roman" pitchFamily="18" charset="0"/>
              </a:rPr>
              <a:t>. </a:t>
            </a:r>
          </a:p>
        </p:txBody>
      </p:sp>
      <p:sp>
        <p:nvSpPr>
          <p:cNvPr id="5142" name="Text Box 22"/>
          <p:cNvSpPr txBox="1">
            <a:spLocks noChangeArrowheads="1"/>
          </p:cNvSpPr>
          <p:nvPr/>
        </p:nvSpPr>
        <p:spPr bwMode="auto">
          <a:xfrm>
            <a:off x="-71775" y="5157977"/>
            <a:ext cx="5494180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en-US" sz="2800" b="1" u="sng" dirty="0" err="1">
                <a:latin typeface="Times New Roman" pitchFamily="18" charset="0"/>
              </a:rPr>
              <a:t>Quy</a:t>
            </a:r>
            <a:r>
              <a:rPr lang="en-US" sz="2800" b="1" u="sng" dirty="0">
                <a:latin typeface="Times New Roman" pitchFamily="18" charset="0"/>
              </a:rPr>
              <a:t> </a:t>
            </a:r>
            <a:r>
              <a:rPr lang="en-US" sz="2800" b="1" u="sng" dirty="0" err="1">
                <a:latin typeface="Times New Roman" pitchFamily="18" charset="0"/>
              </a:rPr>
              <a:t>ước</a:t>
            </a:r>
            <a:r>
              <a:rPr lang="en-US" sz="2800" b="1" dirty="0">
                <a:latin typeface="Times New Roman" pitchFamily="18" charset="0"/>
              </a:rPr>
              <a:t>: </a:t>
            </a:r>
            <a:r>
              <a:rPr lang="en-US" sz="2800" dirty="0" err="1">
                <a:latin typeface="Times New Roman" pitchFamily="18" charset="0"/>
              </a:rPr>
              <a:t>Nếu</a:t>
            </a:r>
            <a:r>
              <a:rPr lang="en-US" sz="2800" dirty="0">
                <a:latin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</a:rPr>
              <a:t>điểm</a:t>
            </a:r>
            <a:r>
              <a:rPr lang="vi-VN" sz="2800" dirty="0">
                <a:latin typeface="Times New Roman" pitchFamily="18" charset="0"/>
              </a:rPr>
              <a:t> </a:t>
            </a:r>
            <a:r>
              <a:rPr lang="en-US" sz="2800" dirty="0">
                <a:latin typeface="Times New Roman" pitchFamily="18" charset="0"/>
              </a:rPr>
              <a:t>B </a:t>
            </a:r>
            <a:r>
              <a:rPr lang="en-US" sz="2800" dirty="0" err="1">
                <a:latin typeface="Times New Roman" pitchFamily="18" charset="0"/>
              </a:rPr>
              <a:t>nằm</a:t>
            </a:r>
            <a:r>
              <a:rPr lang="en-US" sz="2800" dirty="0">
                <a:latin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</a:rPr>
              <a:t>trên</a:t>
            </a:r>
            <a:r>
              <a:rPr lang="en-US" sz="2800" dirty="0">
                <a:latin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</a:rPr>
              <a:t>đường</a:t>
            </a:r>
            <a:r>
              <a:rPr lang="en-US" sz="2800" dirty="0">
                <a:latin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</a:rPr>
              <a:t>thẳng</a:t>
            </a:r>
            <a:r>
              <a:rPr lang="en-US" sz="2800" dirty="0">
                <a:latin typeface="Times New Roman" pitchFamily="18" charset="0"/>
              </a:rPr>
              <a:t> d </a:t>
            </a:r>
            <a:r>
              <a:rPr lang="en-US" sz="2800" dirty="0" err="1">
                <a:latin typeface="Times New Roman" pitchFamily="18" charset="0"/>
              </a:rPr>
              <a:t>thì</a:t>
            </a:r>
            <a:r>
              <a:rPr lang="en-US" sz="2800" dirty="0">
                <a:latin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</a:rPr>
              <a:t>điểm</a:t>
            </a:r>
            <a:r>
              <a:rPr lang="en-US" sz="2800" dirty="0">
                <a:latin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</a:rPr>
              <a:t>đối</a:t>
            </a:r>
            <a:r>
              <a:rPr lang="en-US" sz="2800" dirty="0">
                <a:latin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</a:rPr>
              <a:t>xứng</a:t>
            </a:r>
            <a:r>
              <a:rPr lang="en-US" sz="2800" dirty="0">
                <a:latin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</a:rPr>
              <a:t>với</a:t>
            </a:r>
            <a:r>
              <a:rPr lang="en-US" sz="2800" dirty="0">
                <a:latin typeface="Times New Roman" pitchFamily="18" charset="0"/>
              </a:rPr>
              <a:t> B qua </a:t>
            </a:r>
            <a:r>
              <a:rPr lang="en-US" sz="2800" dirty="0" err="1">
                <a:latin typeface="Times New Roman" pitchFamily="18" charset="0"/>
              </a:rPr>
              <a:t>đường</a:t>
            </a:r>
            <a:r>
              <a:rPr lang="en-US" sz="2800" dirty="0">
                <a:latin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</a:rPr>
              <a:t>thẳng</a:t>
            </a:r>
            <a:r>
              <a:rPr lang="en-US" sz="2800" dirty="0">
                <a:latin typeface="Times New Roman" pitchFamily="18" charset="0"/>
              </a:rPr>
              <a:t> d </a:t>
            </a:r>
            <a:r>
              <a:rPr lang="en-US" sz="2800" dirty="0" err="1">
                <a:latin typeface="Times New Roman" pitchFamily="18" charset="0"/>
              </a:rPr>
              <a:t>cũng</a:t>
            </a:r>
            <a:r>
              <a:rPr lang="en-US" sz="2800" dirty="0">
                <a:latin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</a:rPr>
              <a:t>là</a:t>
            </a:r>
            <a:r>
              <a:rPr lang="en-US" sz="2800" dirty="0">
                <a:latin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</a:rPr>
              <a:t>điểm</a:t>
            </a:r>
            <a:r>
              <a:rPr lang="en-US" sz="2800" dirty="0">
                <a:latin typeface="Times New Roman" pitchFamily="18" charset="0"/>
              </a:rPr>
              <a:t> B.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140" name="Text Box 20"/>
              <p:cNvSpPr txBox="1">
                <a:spLocks noChangeArrowheads="1"/>
              </p:cNvSpPr>
              <p:nvPr/>
            </p:nvSpPr>
            <p:spPr bwMode="auto">
              <a:xfrm>
                <a:off x="5422405" y="5448803"/>
                <a:ext cx="3767970" cy="95410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square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sz="2800" b="1" dirty="0">
                    <a:solidFill>
                      <a:schemeClr val="tx1"/>
                    </a:solidFill>
                    <a:latin typeface="Times New Roman" pitchFamily="18" charset="0"/>
                  </a:rPr>
                  <a:t>?</a:t>
                </a:r>
                <a:r>
                  <a:rPr lang="en-US" sz="2800" dirty="0">
                    <a:solidFill>
                      <a:schemeClr val="tx1"/>
                    </a:solidFill>
                    <a:latin typeface="Times New Roman" pitchFamily="18" charset="0"/>
                  </a:rPr>
                  <a:t> </a:t>
                </a:r>
                <a:r>
                  <a:rPr lang="en-US" sz="2800" dirty="0" err="1">
                    <a:solidFill>
                      <a:schemeClr val="tx1"/>
                    </a:solidFill>
                    <a:latin typeface="Times New Roman" pitchFamily="18" charset="0"/>
                  </a:rPr>
                  <a:t>Nếu</a:t>
                </a:r>
                <a:r>
                  <a:rPr lang="en-US" sz="2800" dirty="0">
                    <a:solidFill>
                      <a:schemeClr val="tx1"/>
                    </a:solidFill>
                    <a:latin typeface="Times New Roman" pitchFamily="18" charset="0"/>
                  </a:rPr>
                  <a:t> B </a:t>
                </a:r>
                <a14:m>
                  <m:oMath xmlns:m="http://schemas.openxmlformats.org/officeDocument/2006/math">
                    <m:r>
                      <a:rPr lang="en-US" sz="2800" b="0" i="1" smtClean="0">
                        <a:solidFill>
                          <a:schemeClr val="tx1"/>
                        </a:solidFill>
                        <a:latin typeface="Cambria Math"/>
                        <a:ea typeface="Cambria Math"/>
                      </a:rPr>
                      <m:t>∈</m:t>
                    </m:r>
                  </m:oMath>
                </a14:m>
                <a:r>
                  <a:rPr lang="en-US" sz="2800" dirty="0">
                    <a:solidFill>
                      <a:schemeClr val="tx1"/>
                    </a:solidFill>
                    <a:latin typeface="Times New Roman" pitchFamily="18" charset="0"/>
                  </a:rPr>
                  <a:t>d. </a:t>
                </a:r>
                <a:r>
                  <a:rPr lang="en-US" sz="2800" dirty="0" err="1">
                    <a:solidFill>
                      <a:schemeClr val="tx1"/>
                    </a:solidFill>
                    <a:latin typeface="Times New Roman" pitchFamily="18" charset="0"/>
                  </a:rPr>
                  <a:t>Tìm</a:t>
                </a:r>
                <a:r>
                  <a:rPr lang="vi-VN" sz="2800" dirty="0">
                    <a:solidFill>
                      <a:schemeClr val="tx1"/>
                    </a:solidFill>
                    <a:latin typeface="Times New Roman" pitchFamily="18" charset="0"/>
                  </a:rPr>
                  <a:t> </a:t>
                </a:r>
                <a:r>
                  <a:rPr lang="en-US" sz="2800" dirty="0" err="1">
                    <a:solidFill>
                      <a:schemeClr val="tx1"/>
                    </a:solidFill>
                    <a:latin typeface="Times New Roman" pitchFamily="18" charset="0"/>
                  </a:rPr>
                  <a:t>điểm</a:t>
                </a:r>
                <a:r>
                  <a:rPr lang="vi-VN" sz="2800" dirty="0">
                    <a:solidFill>
                      <a:schemeClr val="tx1"/>
                    </a:solidFill>
                    <a:latin typeface="Times New Roman" pitchFamily="18" charset="0"/>
                  </a:rPr>
                  <a:t> </a:t>
                </a:r>
                <a:r>
                  <a:rPr lang="en-US" sz="2800" dirty="0" err="1">
                    <a:solidFill>
                      <a:schemeClr val="tx1"/>
                    </a:solidFill>
                    <a:latin typeface="Times New Roman" pitchFamily="18" charset="0"/>
                  </a:rPr>
                  <a:t>đối</a:t>
                </a:r>
                <a:r>
                  <a:rPr lang="vi-VN" sz="2800" dirty="0">
                    <a:solidFill>
                      <a:schemeClr val="tx1"/>
                    </a:solidFill>
                    <a:latin typeface="Times New Roman" pitchFamily="18" charset="0"/>
                  </a:rPr>
                  <a:t> </a:t>
                </a:r>
                <a:r>
                  <a:rPr lang="en-US" sz="2800" dirty="0" err="1">
                    <a:solidFill>
                      <a:schemeClr val="tx1"/>
                    </a:solidFill>
                    <a:latin typeface="Times New Roman" pitchFamily="18" charset="0"/>
                  </a:rPr>
                  <a:t>xứng</a:t>
                </a:r>
                <a:r>
                  <a:rPr lang="vi-VN" sz="2800" dirty="0">
                    <a:solidFill>
                      <a:schemeClr val="tx1"/>
                    </a:solidFill>
                    <a:latin typeface="Times New Roman" pitchFamily="18" charset="0"/>
                  </a:rPr>
                  <a:t> </a:t>
                </a:r>
                <a:r>
                  <a:rPr lang="en-US" sz="2800" dirty="0" err="1">
                    <a:solidFill>
                      <a:schemeClr val="tx1"/>
                    </a:solidFill>
                    <a:latin typeface="Times New Roman" pitchFamily="18" charset="0"/>
                  </a:rPr>
                  <a:t>với</a:t>
                </a:r>
                <a:r>
                  <a:rPr lang="en-US" sz="2800" dirty="0">
                    <a:solidFill>
                      <a:schemeClr val="tx1"/>
                    </a:solidFill>
                    <a:latin typeface="Times New Roman" pitchFamily="18" charset="0"/>
                  </a:rPr>
                  <a:t> B qua d ?</a:t>
                </a:r>
              </a:p>
            </p:txBody>
          </p:sp>
        </mc:Choice>
        <mc:Fallback xmlns="">
          <p:sp>
            <p:nvSpPr>
              <p:cNvPr id="5140" name="Text Box 2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5422405" y="5448803"/>
                <a:ext cx="3767970" cy="954107"/>
              </a:xfrm>
              <a:prstGeom prst="rect">
                <a:avLst/>
              </a:prstGeom>
              <a:blipFill>
                <a:blip r:embed="rId2"/>
                <a:stretch>
                  <a:fillRect l="-3398" t="-7051" b="-17308"/>
                </a:stretch>
              </a:blip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21" name="Group 20"/>
          <p:cNvGrpSpPr/>
          <p:nvPr/>
        </p:nvGrpSpPr>
        <p:grpSpPr>
          <a:xfrm>
            <a:off x="5439230" y="718611"/>
            <a:ext cx="3693684" cy="2716609"/>
            <a:chOff x="5094314" y="818347"/>
            <a:chExt cx="4038600" cy="2716609"/>
          </a:xfrm>
        </p:grpSpPr>
        <p:sp>
          <p:nvSpPr>
            <p:cNvPr id="18" name="Rectangle 17"/>
            <p:cNvSpPr/>
            <p:nvPr/>
          </p:nvSpPr>
          <p:spPr>
            <a:xfrm>
              <a:off x="5105400" y="818347"/>
              <a:ext cx="647700" cy="304800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?1</a:t>
              </a:r>
            </a:p>
          </p:txBody>
        </p:sp>
        <p:sp>
          <p:nvSpPr>
            <p:cNvPr id="20" name="Text Box 10"/>
            <p:cNvSpPr txBox="1">
              <a:spLocks noChangeArrowheads="1"/>
            </p:cNvSpPr>
            <p:nvPr/>
          </p:nvSpPr>
          <p:spPr bwMode="auto">
            <a:xfrm>
              <a:off x="5094314" y="1288187"/>
              <a:ext cx="4038600" cy="22467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algn="just">
                <a:spcBef>
                  <a:spcPct val="50000"/>
                </a:spcBef>
              </a:pPr>
              <a:r>
                <a:rPr lang="en-US" sz="2800" dirty="0">
                  <a:latin typeface="Times New Roman" pitchFamily="18" charset="0"/>
                </a:rPr>
                <a:t>     Cho </a:t>
              </a:r>
              <a:r>
                <a:rPr lang="en-US" sz="2800" dirty="0" err="1">
                  <a:latin typeface="Times New Roman" pitchFamily="18" charset="0"/>
                </a:rPr>
                <a:t>đường</a:t>
              </a:r>
              <a:r>
                <a:rPr lang="en-US" sz="2800" dirty="0">
                  <a:latin typeface="Times New Roman" pitchFamily="18" charset="0"/>
                </a:rPr>
                <a:t> </a:t>
              </a:r>
              <a:r>
                <a:rPr lang="en-US" sz="2800" dirty="0" err="1">
                  <a:latin typeface="Times New Roman" pitchFamily="18" charset="0"/>
                </a:rPr>
                <a:t>thẳng</a:t>
              </a:r>
              <a:r>
                <a:rPr lang="en-US" sz="2800" dirty="0">
                  <a:latin typeface="Times New Roman" pitchFamily="18" charset="0"/>
                </a:rPr>
                <a:t> d </a:t>
              </a:r>
              <a:r>
                <a:rPr lang="en-US" sz="2800" dirty="0" err="1">
                  <a:latin typeface="Times New Roman" pitchFamily="18" charset="0"/>
                </a:rPr>
                <a:t>và</a:t>
              </a:r>
              <a:r>
                <a:rPr lang="en-US" sz="2800" dirty="0">
                  <a:latin typeface="Times New Roman" pitchFamily="18" charset="0"/>
                </a:rPr>
                <a:t> </a:t>
              </a:r>
              <a:r>
                <a:rPr lang="en-US" sz="2800" dirty="0" err="1">
                  <a:latin typeface="Times New Roman" pitchFamily="18" charset="0"/>
                </a:rPr>
                <a:t>một</a:t>
              </a:r>
              <a:r>
                <a:rPr lang="en-US" sz="2800" dirty="0">
                  <a:latin typeface="Times New Roman" pitchFamily="18" charset="0"/>
                </a:rPr>
                <a:t> </a:t>
              </a:r>
              <a:r>
                <a:rPr lang="en-US" sz="2800" dirty="0" err="1">
                  <a:latin typeface="Times New Roman" pitchFamily="18" charset="0"/>
                </a:rPr>
                <a:t>điểm</a:t>
              </a:r>
              <a:r>
                <a:rPr lang="en-US" sz="2800" dirty="0">
                  <a:latin typeface="Times New Roman" pitchFamily="18" charset="0"/>
                </a:rPr>
                <a:t> A </a:t>
              </a:r>
              <a:r>
                <a:rPr lang="en-US" sz="2800" dirty="0" err="1">
                  <a:latin typeface="Times New Roman" pitchFamily="18" charset="0"/>
                </a:rPr>
                <a:t>không</a:t>
              </a:r>
              <a:r>
                <a:rPr lang="en-US" sz="2800" dirty="0">
                  <a:latin typeface="Times New Roman" pitchFamily="18" charset="0"/>
                </a:rPr>
                <a:t> </a:t>
              </a:r>
              <a:r>
                <a:rPr lang="en-US" sz="2800" dirty="0" err="1">
                  <a:latin typeface="Times New Roman" pitchFamily="18" charset="0"/>
                </a:rPr>
                <a:t>thuộc</a:t>
              </a:r>
              <a:r>
                <a:rPr lang="en-US" sz="2800" dirty="0">
                  <a:latin typeface="Times New Roman" pitchFamily="18" charset="0"/>
                </a:rPr>
                <a:t> d. </a:t>
              </a:r>
              <a:r>
                <a:rPr lang="en-US" sz="2800" dirty="0" err="1">
                  <a:latin typeface="Times New Roman" pitchFamily="18" charset="0"/>
                </a:rPr>
                <a:t>Hãy</a:t>
              </a:r>
              <a:r>
                <a:rPr lang="en-US" sz="2800" dirty="0">
                  <a:latin typeface="Times New Roman" pitchFamily="18" charset="0"/>
                </a:rPr>
                <a:t> </a:t>
              </a:r>
              <a:r>
                <a:rPr lang="en-US" sz="2800" dirty="0" err="1">
                  <a:latin typeface="Times New Roman" pitchFamily="18" charset="0"/>
                </a:rPr>
                <a:t>vẽ</a:t>
              </a:r>
              <a:r>
                <a:rPr lang="en-US" sz="2800" dirty="0">
                  <a:latin typeface="Times New Roman" pitchFamily="18" charset="0"/>
                </a:rPr>
                <a:t> </a:t>
              </a:r>
              <a:r>
                <a:rPr lang="en-US" sz="2800" dirty="0" err="1">
                  <a:latin typeface="Times New Roman" pitchFamily="18" charset="0"/>
                </a:rPr>
                <a:t>điểm</a:t>
              </a:r>
              <a:r>
                <a:rPr lang="en-US" sz="2800" dirty="0">
                  <a:latin typeface="Times New Roman" pitchFamily="18" charset="0"/>
                </a:rPr>
                <a:t> A’ </a:t>
              </a:r>
              <a:r>
                <a:rPr lang="en-US" sz="2800" dirty="0" err="1">
                  <a:latin typeface="Times New Roman" pitchFamily="18" charset="0"/>
                </a:rPr>
                <a:t>sao</a:t>
              </a:r>
              <a:r>
                <a:rPr lang="en-US" sz="2800" dirty="0">
                  <a:latin typeface="Times New Roman" pitchFamily="18" charset="0"/>
                </a:rPr>
                <a:t> </a:t>
              </a:r>
              <a:r>
                <a:rPr lang="en-US" sz="2800" dirty="0" err="1">
                  <a:latin typeface="Times New Roman" pitchFamily="18" charset="0"/>
                </a:rPr>
                <a:t>cho</a:t>
              </a:r>
              <a:r>
                <a:rPr lang="en-US" sz="2800" dirty="0">
                  <a:latin typeface="Times New Roman" pitchFamily="18" charset="0"/>
                </a:rPr>
                <a:t> d </a:t>
              </a:r>
              <a:r>
                <a:rPr lang="en-US" sz="2800" dirty="0" err="1">
                  <a:latin typeface="Times New Roman" pitchFamily="18" charset="0"/>
                </a:rPr>
                <a:t>là</a:t>
              </a:r>
              <a:r>
                <a:rPr lang="en-US" sz="2800" dirty="0">
                  <a:latin typeface="Times New Roman" pitchFamily="18" charset="0"/>
                </a:rPr>
                <a:t> </a:t>
              </a:r>
              <a:r>
                <a:rPr lang="en-US" sz="2800" dirty="0" err="1">
                  <a:latin typeface="Times New Roman" pitchFamily="18" charset="0"/>
                </a:rPr>
                <a:t>đường</a:t>
              </a:r>
              <a:r>
                <a:rPr lang="en-US" sz="2800" dirty="0">
                  <a:latin typeface="Times New Roman" pitchFamily="18" charset="0"/>
                </a:rPr>
                <a:t> </a:t>
              </a:r>
              <a:r>
                <a:rPr lang="en-US" sz="2800" dirty="0" err="1">
                  <a:latin typeface="Times New Roman" pitchFamily="18" charset="0"/>
                </a:rPr>
                <a:t>trung</a:t>
              </a:r>
              <a:r>
                <a:rPr lang="en-US" sz="2800" dirty="0">
                  <a:latin typeface="Times New Roman" pitchFamily="18" charset="0"/>
                </a:rPr>
                <a:t> </a:t>
              </a:r>
              <a:r>
                <a:rPr lang="en-US" sz="2800" dirty="0" err="1">
                  <a:latin typeface="Times New Roman" pitchFamily="18" charset="0"/>
                </a:rPr>
                <a:t>trục</a:t>
              </a:r>
              <a:r>
                <a:rPr lang="en-US" sz="2800" dirty="0">
                  <a:latin typeface="Times New Roman" pitchFamily="18" charset="0"/>
                </a:rPr>
                <a:t> </a:t>
              </a:r>
              <a:r>
                <a:rPr lang="en-US" sz="2800" dirty="0" err="1">
                  <a:latin typeface="Times New Roman" pitchFamily="18" charset="0"/>
                </a:rPr>
                <a:t>của</a:t>
              </a:r>
              <a:r>
                <a:rPr lang="en-US" sz="2800" dirty="0">
                  <a:latin typeface="Times New Roman" pitchFamily="18" charset="0"/>
                </a:rPr>
                <a:t> </a:t>
              </a:r>
              <a:r>
                <a:rPr lang="en-US" sz="2800" dirty="0" err="1">
                  <a:latin typeface="Times New Roman" pitchFamily="18" charset="0"/>
                </a:rPr>
                <a:t>đoạn</a:t>
              </a:r>
              <a:r>
                <a:rPr lang="en-US" sz="2800" dirty="0">
                  <a:latin typeface="Times New Roman" pitchFamily="18" charset="0"/>
                </a:rPr>
                <a:t> </a:t>
              </a:r>
              <a:r>
                <a:rPr lang="en-US" sz="2800" dirty="0" err="1">
                  <a:latin typeface="Times New Roman" pitchFamily="18" charset="0"/>
                </a:rPr>
                <a:t>thẳng</a:t>
              </a:r>
              <a:r>
                <a:rPr lang="en-US" sz="2800" dirty="0">
                  <a:latin typeface="Times New Roman" pitchFamily="18" charset="0"/>
                </a:rPr>
                <a:t> AA’.</a:t>
              </a:r>
            </a:p>
          </p:txBody>
        </p:sp>
      </p:grpSp>
      <p:sp>
        <p:nvSpPr>
          <p:cNvPr id="70" name="Line 7"/>
          <p:cNvSpPr>
            <a:spLocks noChangeShapeType="1"/>
          </p:cNvSpPr>
          <p:nvPr/>
        </p:nvSpPr>
        <p:spPr bwMode="auto">
          <a:xfrm>
            <a:off x="2130873" y="1828801"/>
            <a:ext cx="8937" cy="1670188"/>
          </a:xfrm>
          <a:prstGeom prst="line">
            <a:avLst/>
          </a:prstGeom>
          <a:noFill/>
          <a:ln w="38100">
            <a:solidFill>
              <a:srgbClr val="CC0099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1" name="Text Box 8"/>
          <p:cNvSpPr txBox="1">
            <a:spLocks noChangeArrowheads="1"/>
          </p:cNvSpPr>
          <p:nvPr/>
        </p:nvSpPr>
        <p:spPr bwMode="auto">
          <a:xfrm>
            <a:off x="2120900" y="1710305"/>
            <a:ext cx="304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rgbClr val="FF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2400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d</a:t>
            </a:r>
          </a:p>
        </p:txBody>
      </p:sp>
      <p:sp>
        <p:nvSpPr>
          <p:cNvPr id="72" name="Text Box 9"/>
          <p:cNvSpPr txBox="1">
            <a:spLocks noChangeArrowheads="1"/>
          </p:cNvSpPr>
          <p:nvPr/>
        </p:nvSpPr>
        <p:spPr bwMode="auto">
          <a:xfrm>
            <a:off x="3124200" y="2165350"/>
            <a:ext cx="38100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rgbClr val="FF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4000" b="1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en-US" sz="2800" b="1">
              <a:solidFill>
                <a:srgbClr val="00006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3" name="Line 12"/>
          <p:cNvSpPr>
            <a:spLocks noChangeShapeType="1"/>
          </p:cNvSpPr>
          <p:nvPr/>
        </p:nvSpPr>
        <p:spPr bwMode="auto">
          <a:xfrm flipH="1">
            <a:off x="2133600" y="2667000"/>
            <a:ext cx="1143000" cy="0"/>
          </a:xfrm>
          <a:prstGeom prst="line">
            <a:avLst/>
          </a:prstGeom>
          <a:noFill/>
          <a:ln w="38100">
            <a:solidFill>
              <a:srgbClr val="003366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grpSp>
        <p:nvGrpSpPr>
          <p:cNvPr id="74" name="Group 13"/>
          <p:cNvGrpSpPr>
            <a:grpSpLocks/>
          </p:cNvGrpSpPr>
          <p:nvPr/>
        </p:nvGrpSpPr>
        <p:grpSpPr bwMode="auto">
          <a:xfrm>
            <a:off x="2133600" y="2514600"/>
            <a:ext cx="152400" cy="152400"/>
            <a:chOff x="1008" y="2640"/>
            <a:chExt cx="96" cy="96"/>
          </a:xfrm>
        </p:grpSpPr>
        <p:sp>
          <p:nvSpPr>
            <p:cNvPr id="75" name="Line 14"/>
            <p:cNvSpPr>
              <a:spLocks noChangeShapeType="1"/>
            </p:cNvSpPr>
            <p:nvPr/>
          </p:nvSpPr>
          <p:spPr bwMode="auto">
            <a:xfrm>
              <a:off x="1008" y="2640"/>
              <a:ext cx="96" cy="0"/>
            </a:xfrm>
            <a:prstGeom prst="line">
              <a:avLst/>
            </a:prstGeom>
            <a:noFill/>
            <a:ln w="38100">
              <a:solidFill>
                <a:srgbClr val="003366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6" name="Line 15"/>
            <p:cNvSpPr>
              <a:spLocks noChangeShapeType="1"/>
            </p:cNvSpPr>
            <p:nvPr/>
          </p:nvSpPr>
          <p:spPr bwMode="auto">
            <a:xfrm rot="5400000">
              <a:off x="1056" y="2688"/>
              <a:ext cx="96" cy="0"/>
            </a:xfrm>
            <a:prstGeom prst="line">
              <a:avLst/>
            </a:prstGeom>
            <a:noFill/>
            <a:ln w="38100">
              <a:solidFill>
                <a:srgbClr val="003366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77" name="Text Box 17"/>
          <p:cNvSpPr txBox="1">
            <a:spLocks noChangeArrowheads="1"/>
          </p:cNvSpPr>
          <p:nvPr/>
        </p:nvSpPr>
        <p:spPr bwMode="auto">
          <a:xfrm>
            <a:off x="1752600" y="25908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rgbClr val="FF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2400" b="1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H</a:t>
            </a:r>
          </a:p>
        </p:txBody>
      </p:sp>
      <p:sp>
        <p:nvSpPr>
          <p:cNvPr id="78" name="Rectangle 18"/>
          <p:cNvSpPr>
            <a:spLocks noChangeArrowheads="1"/>
          </p:cNvSpPr>
          <p:nvPr/>
        </p:nvSpPr>
        <p:spPr bwMode="auto">
          <a:xfrm>
            <a:off x="3252788" y="2286000"/>
            <a:ext cx="404812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rgbClr val="FF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en-US" sz="2400" b="1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A</a:t>
            </a:r>
          </a:p>
        </p:txBody>
      </p:sp>
      <p:sp>
        <p:nvSpPr>
          <p:cNvPr id="79" name="Text Box 19"/>
          <p:cNvSpPr txBox="1">
            <a:spLocks noChangeArrowheads="1"/>
          </p:cNvSpPr>
          <p:nvPr/>
        </p:nvSpPr>
        <p:spPr bwMode="auto">
          <a:xfrm>
            <a:off x="838200" y="2165350"/>
            <a:ext cx="38100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rgbClr val="FF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4000" b="1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en-US" sz="2800" b="1">
              <a:solidFill>
                <a:srgbClr val="00006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0" name="Line 20"/>
          <p:cNvSpPr>
            <a:spLocks noChangeShapeType="1"/>
          </p:cNvSpPr>
          <p:nvPr/>
        </p:nvSpPr>
        <p:spPr bwMode="auto">
          <a:xfrm flipH="1">
            <a:off x="990600" y="2667000"/>
            <a:ext cx="1143000" cy="0"/>
          </a:xfrm>
          <a:prstGeom prst="line">
            <a:avLst/>
          </a:prstGeom>
          <a:noFill/>
          <a:ln w="38100">
            <a:solidFill>
              <a:srgbClr val="003366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1" name="Rectangle 21"/>
          <p:cNvSpPr>
            <a:spLocks noChangeArrowheads="1"/>
          </p:cNvSpPr>
          <p:nvPr/>
        </p:nvSpPr>
        <p:spPr bwMode="auto">
          <a:xfrm>
            <a:off x="577850" y="2209800"/>
            <a:ext cx="4889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rgbClr val="FF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en-US" sz="2400" b="1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A'</a:t>
            </a:r>
          </a:p>
        </p:txBody>
      </p:sp>
      <p:grpSp>
        <p:nvGrpSpPr>
          <p:cNvPr id="82" name="Group 22"/>
          <p:cNvGrpSpPr>
            <a:grpSpLocks/>
          </p:cNvGrpSpPr>
          <p:nvPr/>
        </p:nvGrpSpPr>
        <p:grpSpPr bwMode="auto">
          <a:xfrm>
            <a:off x="1600200" y="2590800"/>
            <a:ext cx="1143000" cy="186898"/>
            <a:chOff x="672" y="2688"/>
            <a:chExt cx="720" cy="96"/>
          </a:xfrm>
        </p:grpSpPr>
        <p:sp>
          <p:nvSpPr>
            <p:cNvPr id="83" name="Line 23"/>
            <p:cNvSpPr>
              <a:spLocks noChangeShapeType="1"/>
            </p:cNvSpPr>
            <p:nvPr/>
          </p:nvSpPr>
          <p:spPr bwMode="auto">
            <a:xfrm flipH="1">
              <a:off x="1344" y="2688"/>
              <a:ext cx="48" cy="96"/>
            </a:xfrm>
            <a:prstGeom prst="line">
              <a:avLst/>
            </a:prstGeom>
            <a:noFill/>
            <a:ln w="38100">
              <a:solidFill>
                <a:srgbClr val="003366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4" name="Line 24"/>
            <p:cNvSpPr>
              <a:spLocks noChangeShapeType="1"/>
            </p:cNvSpPr>
            <p:nvPr/>
          </p:nvSpPr>
          <p:spPr bwMode="auto">
            <a:xfrm flipH="1">
              <a:off x="672" y="2688"/>
              <a:ext cx="48" cy="96"/>
            </a:xfrm>
            <a:prstGeom prst="line">
              <a:avLst/>
            </a:prstGeom>
            <a:noFill/>
            <a:ln w="38100">
              <a:solidFill>
                <a:srgbClr val="003366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89" name="Line 7"/>
          <p:cNvSpPr>
            <a:spLocks noChangeShapeType="1"/>
          </p:cNvSpPr>
          <p:nvPr/>
        </p:nvSpPr>
        <p:spPr bwMode="auto">
          <a:xfrm>
            <a:off x="2118173" y="1828801"/>
            <a:ext cx="28127" cy="1670188"/>
          </a:xfrm>
          <a:prstGeom prst="line">
            <a:avLst/>
          </a:prstGeom>
          <a:noFill/>
          <a:ln w="38100">
            <a:solidFill>
              <a:srgbClr val="CC0099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cxnSp>
        <p:nvCxnSpPr>
          <p:cNvPr id="4" name="Straight Connector 3"/>
          <p:cNvCxnSpPr/>
          <p:nvPr/>
        </p:nvCxnSpPr>
        <p:spPr>
          <a:xfrm>
            <a:off x="2133600" y="2033319"/>
            <a:ext cx="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Text Box 19"/>
          <p:cNvSpPr txBox="1">
            <a:spLocks noChangeArrowheads="1"/>
          </p:cNvSpPr>
          <p:nvPr/>
        </p:nvSpPr>
        <p:spPr bwMode="auto">
          <a:xfrm>
            <a:off x="1981200" y="1752600"/>
            <a:ext cx="30480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rgbClr val="FF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3600" b="1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en-US" sz="2400" b="1">
              <a:solidFill>
                <a:srgbClr val="00006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286000" y="2165350"/>
            <a:ext cx="38985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>
                <a:latin typeface="Times New Roman" pitchFamily="18" charset="0"/>
                <a:cs typeface="Times New Roman" pitchFamily="18" charset="0"/>
              </a:rPr>
              <a:t>B</a:t>
            </a:r>
          </a:p>
        </p:txBody>
      </p:sp>
      <p:sp>
        <p:nvSpPr>
          <p:cNvPr id="37" name="Text Box 19"/>
          <p:cNvSpPr txBox="1">
            <a:spLocks noChangeArrowheads="1"/>
          </p:cNvSpPr>
          <p:nvPr/>
        </p:nvSpPr>
        <p:spPr bwMode="auto">
          <a:xfrm>
            <a:off x="1968500" y="1752600"/>
            <a:ext cx="30480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rgbClr val="FF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3600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en-US" sz="2400" b="1" dirty="0">
              <a:solidFill>
                <a:srgbClr val="00006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3" name="Text Box 7"/>
          <p:cNvSpPr txBox="1">
            <a:spLocks noChangeArrowheads="1"/>
          </p:cNvSpPr>
          <p:nvPr/>
        </p:nvSpPr>
        <p:spPr bwMode="auto">
          <a:xfrm>
            <a:off x="7257" y="37991"/>
            <a:ext cx="91440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 b="1" i="1" dirty="0">
                <a:solidFill>
                  <a:srgbClr val="0000FF"/>
                </a:solidFill>
                <a:latin typeface="Times New Roman" pitchFamily="18" charset="0"/>
              </a:rPr>
              <a:t>  </a:t>
            </a:r>
            <a:r>
              <a:rPr lang="en-US" sz="3200" b="1" i="1" u="sng" dirty="0" err="1">
                <a:latin typeface="Times New Roman" pitchFamily="18" charset="0"/>
              </a:rPr>
              <a:t>Bài</a:t>
            </a:r>
            <a:r>
              <a:rPr lang="en-US" sz="3200" b="1" i="1" u="sng" dirty="0">
                <a:latin typeface="Times New Roman" pitchFamily="18" charset="0"/>
              </a:rPr>
              <a:t> 6</a:t>
            </a:r>
            <a:r>
              <a:rPr lang="en-US" sz="3200" dirty="0">
                <a:latin typeface="Times New Roman" pitchFamily="18" charset="0"/>
              </a:rPr>
              <a:t>:</a:t>
            </a:r>
            <a:r>
              <a:rPr lang="en-US" sz="3200" dirty="0">
                <a:solidFill>
                  <a:srgbClr val="0000FF"/>
                </a:solidFill>
                <a:latin typeface="Times New Roman" pitchFamily="18" charset="0"/>
              </a:rPr>
              <a:t>                      </a:t>
            </a:r>
            <a:r>
              <a:rPr lang="en-US" sz="3200" b="1" dirty="0">
                <a:solidFill>
                  <a:srgbClr val="FF0000"/>
                </a:solidFill>
                <a:latin typeface="Times New Roman" pitchFamily="18" charset="0"/>
              </a:rPr>
              <a:t>ĐỐI XỨNG TRỤC</a:t>
            </a:r>
            <a:endParaRPr lang="en-US" sz="3200" dirty="0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36" name="Text Box 10">
            <a:extLst>
              <a:ext uri="{FF2B5EF4-FFF2-40B4-BE49-F238E27FC236}">
                <a16:creationId xmlns="" xmlns:a16="http://schemas.microsoft.com/office/drawing/2014/main" id="{786DE274-055E-443C-97AF-95C80101F0D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71775" y="573873"/>
            <a:ext cx="5105400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514350" indent="-514350">
              <a:spcBef>
                <a:spcPct val="50000"/>
              </a:spcBef>
              <a:buFont typeface="+mj-lt"/>
              <a:buAutoNum type="arabicPeriod"/>
            </a:pPr>
            <a:r>
              <a:rPr lang="en-US" sz="2800" b="1" u="sng" dirty="0">
                <a:solidFill>
                  <a:srgbClr val="FF0000"/>
                </a:solidFill>
                <a:latin typeface="Times New Roman" pitchFamily="18" charset="0"/>
              </a:rPr>
              <a:t>Hai </a:t>
            </a:r>
            <a:r>
              <a:rPr lang="en-US" sz="2800" b="1" u="sng" dirty="0" err="1">
                <a:solidFill>
                  <a:srgbClr val="FF0000"/>
                </a:solidFill>
                <a:latin typeface="Times New Roman" pitchFamily="18" charset="0"/>
              </a:rPr>
              <a:t>điểm</a:t>
            </a:r>
            <a:r>
              <a:rPr lang="en-US" sz="2800" b="1" u="sng" dirty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2800" b="1" u="sng" dirty="0" err="1">
                <a:solidFill>
                  <a:srgbClr val="FF0000"/>
                </a:solidFill>
                <a:latin typeface="Times New Roman" pitchFamily="18" charset="0"/>
              </a:rPr>
              <a:t>đối</a:t>
            </a:r>
            <a:r>
              <a:rPr lang="en-US" sz="2800" b="1" u="sng" dirty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2800" b="1" u="sng" dirty="0" err="1">
                <a:solidFill>
                  <a:srgbClr val="FF0000"/>
                </a:solidFill>
                <a:latin typeface="Times New Roman" pitchFamily="18" charset="0"/>
              </a:rPr>
              <a:t>xứng</a:t>
            </a:r>
            <a:r>
              <a:rPr lang="en-US" sz="2800" b="1" u="sng" dirty="0">
                <a:solidFill>
                  <a:srgbClr val="FF0000"/>
                </a:solidFill>
                <a:latin typeface="Times New Roman" pitchFamily="18" charset="0"/>
              </a:rPr>
              <a:t> qua </a:t>
            </a:r>
            <a:r>
              <a:rPr lang="en-US" sz="2800" b="1" u="sng" dirty="0" err="1">
                <a:solidFill>
                  <a:srgbClr val="FF0000"/>
                </a:solidFill>
                <a:latin typeface="Times New Roman" pitchFamily="18" charset="0"/>
              </a:rPr>
              <a:t>một</a:t>
            </a:r>
            <a:r>
              <a:rPr lang="en-US" sz="2800" b="1" u="sng" dirty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vi-VN" sz="2800" b="1" u="sng" dirty="0">
                <a:solidFill>
                  <a:srgbClr val="FF0000"/>
                </a:solidFill>
                <a:latin typeface="Times New Roman" pitchFamily="18" charset="0"/>
              </a:rPr>
              <a:t>  </a:t>
            </a:r>
            <a:r>
              <a:rPr lang="en-US" sz="2800" b="1" u="sng" dirty="0" err="1">
                <a:solidFill>
                  <a:srgbClr val="FF0000"/>
                </a:solidFill>
                <a:latin typeface="Times New Roman" pitchFamily="18" charset="0"/>
              </a:rPr>
              <a:t>đường</a:t>
            </a:r>
            <a:r>
              <a:rPr lang="en-US" sz="2800" b="1" u="sng" dirty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2800" b="1" u="sng" dirty="0" err="1">
                <a:solidFill>
                  <a:srgbClr val="FF0000"/>
                </a:solidFill>
                <a:latin typeface="Times New Roman" pitchFamily="18" charset="0"/>
              </a:rPr>
              <a:t>thẳng</a:t>
            </a:r>
            <a:r>
              <a:rPr lang="en-US" sz="2800" b="1" u="sng" dirty="0">
                <a:solidFill>
                  <a:srgbClr val="FF0000"/>
                </a:solidFill>
                <a:latin typeface="Times New Roman" pitchFamily="18" charset="0"/>
              </a:rPr>
              <a:t>.</a:t>
            </a:r>
            <a:endParaRPr lang="en-US" sz="2800" dirty="0">
              <a:solidFill>
                <a:srgbClr val="FF0000"/>
              </a:solidFill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496407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1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1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42" grpId="0"/>
      <p:bldP spid="5140" grpId="0" animBg="1"/>
      <p:bldP spid="9" grpId="0"/>
      <p:bldP spid="3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51" name="Rectangle 7"/>
          <p:cNvSpPr>
            <a:spLocks noChangeArrowheads="1"/>
          </p:cNvSpPr>
          <p:nvPr/>
        </p:nvSpPr>
        <p:spPr bwMode="auto">
          <a:xfrm>
            <a:off x="0" y="574499"/>
            <a:ext cx="5334000" cy="6283502"/>
          </a:xfrm>
          <a:prstGeom prst="rect">
            <a:avLst/>
          </a:prstGeom>
          <a:solidFill>
            <a:srgbClr val="CCFF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6152" name="Text Box 8"/>
          <p:cNvSpPr txBox="1">
            <a:spLocks noChangeArrowheads="1"/>
          </p:cNvSpPr>
          <p:nvPr/>
        </p:nvSpPr>
        <p:spPr bwMode="auto">
          <a:xfrm>
            <a:off x="-14346" y="1556320"/>
            <a:ext cx="5486400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514350" indent="-514350">
              <a:spcBef>
                <a:spcPct val="50000"/>
              </a:spcBef>
              <a:buFont typeface="+mj-lt"/>
              <a:buAutoNum type="arabicPeriod" startAt="2"/>
            </a:pPr>
            <a:r>
              <a:rPr lang="en-US" sz="2800" b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Hai </a:t>
            </a:r>
            <a:r>
              <a:rPr lang="en-US" sz="2800" b="1" u="sng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2800" b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u="sng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đối</a:t>
            </a:r>
            <a:r>
              <a:rPr lang="en-US" sz="2800" b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u="sng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xứng</a:t>
            </a:r>
            <a:r>
              <a:rPr lang="en-US" sz="2800" b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qua </a:t>
            </a:r>
            <a:r>
              <a:rPr lang="en-US" sz="2800" b="1" u="sng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2800" b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u="sng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đường</a:t>
            </a:r>
            <a:r>
              <a:rPr lang="en-US" sz="2800" b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u="sng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thẳng</a:t>
            </a:r>
            <a:r>
              <a:rPr lang="en-US" sz="2800" b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8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8" name="Rectangle 6">
            <a:hlinkClick r:id="rId3"/>
          </p:cNvPr>
          <p:cNvSpPr>
            <a:spLocks noChangeArrowheads="1"/>
          </p:cNvSpPr>
          <p:nvPr/>
        </p:nvSpPr>
        <p:spPr bwMode="auto">
          <a:xfrm>
            <a:off x="5331941" y="574497"/>
            <a:ext cx="3810000" cy="6283503"/>
          </a:xfrm>
          <a:prstGeom prst="rect">
            <a:avLst/>
          </a:prstGeom>
          <a:ln w="9525"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endParaRPr lang="en-US" b="1">
              <a:latin typeface="Times New Roman" pitchFamily="18" charset="0"/>
            </a:endParaRPr>
          </a:p>
        </p:txBody>
      </p:sp>
      <p:sp>
        <p:nvSpPr>
          <p:cNvPr id="49" name="Text Box 9"/>
          <p:cNvSpPr txBox="1">
            <a:spLocks noChangeArrowheads="1"/>
          </p:cNvSpPr>
          <p:nvPr/>
        </p:nvSpPr>
        <p:spPr bwMode="auto">
          <a:xfrm>
            <a:off x="5321962" y="677861"/>
            <a:ext cx="3810000" cy="61247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just"/>
            <a:r>
              <a:rPr lang="en-US" sz="2800" b="1" dirty="0">
                <a:latin typeface="Times New Roman" pitchFamily="18" charset="0"/>
              </a:rPr>
              <a:t>?2. </a:t>
            </a:r>
            <a:r>
              <a:rPr lang="en-US" sz="2800" dirty="0">
                <a:latin typeface="Times New Roman" pitchFamily="18" charset="0"/>
              </a:rPr>
              <a:t>Cho </a:t>
            </a:r>
            <a:r>
              <a:rPr lang="en-US" sz="2800" dirty="0" err="1">
                <a:latin typeface="Times New Roman" pitchFamily="18" charset="0"/>
              </a:rPr>
              <a:t>đường</a:t>
            </a:r>
            <a:r>
              <a:rPr lang="en-US" sz="2800" dirty="0">
                <a:latin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</a:rPr>
              <a:t>thẳng</a:t>
            </a:r>
            <a:r>
              <a:rPr lang="en-US" sz="2800" dirty="0">
                <a:latin typeface="Times New Roman" pitchFamily="18" charset="0"/>
              </a:rPr>
              <a:t> d </a:t>
            </a:r>
            <a:r>
              <a:rPr lang="en-US" sz="2800" dirty="0" err="1">
                <a:latin typeface="Times New Roman" pitchFamily="18" charset="0"/>
              </a:rPr>
              <a:t>và</a:t>
            </a:r>
            <a:r>
              <a:rPr lang="en-US" sz="2800" dirty="0">
                <a:latin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</a:rPr>
              <a:t>đoạn</a:t>
            </a:r>
            <a:r>
              <a:rPr lang="en-US" sz="2800" dirty="0">
                <a:latin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</a:rPr>
              <a:t>thẳng</a:t>
            </a:r>
            <a:r>
              <a:rPr lang="en-US" sz="2800" dirty="0">
                <a:latin typeface="Times New Roman" pitchFamily="18" charset="0"/>
              </a:rPr>
              <a:t> AB. </a:t>
            </a:r>
            <a:endParaRPr lang="vi-VN" sz="2800" dirty="0">
              <a:latin typeface="Times New Roman" pitchFamily="18" charset="0"/>
            </a:endParaRPr>
          </a:p>
          <a:p>
            <a:pPr algn="just"/>
            <a:endParaRPr lang="en-US" sz="2800" dirty="0">
              <a:latin typeface="Times New Roman" pitchFamily="18" charset="0"/>
            </a:endParaRPr>
          </a:p>
          <a:p>
            <a:pPr marL="457200" indent="-457200" algn="just">
              <a:buFont typeface="Times New Roman" panose="02020603050405020304" pitchFamily="18" charset="0"/>
              <a:buChar char="‾"/>
            </a:pPr>
            <a:r>
              <a:rPr lang="en-US" sz="2800" dirty="0" err="1">
                <a:latin typeface="Times New Roman" pitchFamily="18" charset="0"/>
              </a:rPr>
              <a:t>Vẽ</a:t>
            </a:r>
            <a:r>
              <a:rPr lang="en-US" sz="2800" dirty="0">
                <a:latin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</a:rPr>
              <a:t>điểm</a:t>
            </a:r>
            <a:r>
              <a:rPr lang="en-US" sz="2800" dirty="0">
                <a:latin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</a:rPr>
              <a:t>A’đối</a:t>
            </a:r>
            <a:r>
              <a:rPr lang="en-US" sz="2800" dirty="0">
                <a:latin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</a:rPr>
              <a:t>xứng</a:t>
            </a:r>
            <a:r>
              <a:rPr lang="en-US" sz="2800" dirty="0">
                <a:latin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</a:rPr>
              <a:t>với</a:t>
            </a:r>
            <a:r>
              <a:rPr lang="en-US" sz="2800" dirty="0">
                <a:latin typeface="Times New Roman" pitchFamily="18" charset="0"/>
              </a:rPr>
              <a:t> A qua d.</a:t>
            </a:r>
          </a:p>
          <a:p>
            <a:pPr marL="457200" indent="-457200" algn="just">
              <a:buFont typeface="Times New Roman" panose="02020603050405020304" pitchFamily="18" charset="0"/>
              <a:buChar char="‾"/>
            </a:pPr>
            <a:r>
              <a:rPr lang="en-US" sz="2800" dirty="0" err="1">
                <a:latin typeface="Times New Roman" pitchFamily="18" charset="0"/>
              </a:rPr>
              <a:t>Vẽ</a:t>
            </a:r>
            <a:r>
              <a:rPr lang="en-US" sz="2800" dirty="0">
                <a:latin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</a:rPr>
              <a:t>điểm</a:t>
            </a:r>
            <a:r>
              <a:rPr lang="en-US" sz="2800" dirty="0">
                <a:latin typeface="Times New Roman" pitchFamily="18" charset="0"/>
              </a:rPr>
              <a:t> B’ </a:t>
            </a:r>
            <a:r>
              <a:rPr lang="en-US" sz="2800" dirty="0" err="1">
                <a:latin typeface="Times New Roman" pitchFamily="18" charset="0"/>
              </a:rPr>
              <a:t>đối</a:t>
            </a:r>
            <a:r>
              <a:rPr lang="en-US" sz="2800" dirty="0">
                <a:latin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</a:rPr>
              <a:t>xứng</a:t>
            </a:r>
            <a:r>
              <a:rPr lang="en-US" sz="2800" dirty="0">
                <a:latin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</a:rPr>
              <a:t>với</a:t>
            </a:r>
            <a:r>
              <a:rPr lang="en-US" sz="2800" dirty="0">
                <a:latin typeface="Times New Roman" pitchFamily="18" charset="0"/>
              </a:rPr>
              <a:t> B qua d.</a:t>
            </a:r>
          </a:p>
          <a:p>
            <a:pPr marL="457200" indent="-457200" algn="just">
              <a:buFont typeface="Times New Roman" panose="02020603050405020304" pitchFamily="18" charset="0"/>
              <a:buChar char="‾"/>
            </a:pPr>
            <a:r>
              <a:rPr lang="en-US" sz="2800" dirty="0" err="1">
                <a:latin typeface="Times New Roman" pitchFamily="18" charset="0"/>
              </a:rPr>
              <a:t>Lấy</a:t>
            </a:r>
            <a:r>
              <a:rPr lang="en-US" sz="2800" dirty="0">
                <a:latin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</a:rPr>
              <a:t>điểm</a:t>
            </a:r>
            <a:r>
              <a:rPr lang="en-US" sz="2800" dirty="0">
                <a:latin typeface="Times New Roman" pitchFamily="18" charset="0"/>
              </a:rPr>
              <a:t> C </a:t>
            </a:r>
            <a:r>
              <a:rPr lang="en-US" sz="2800" dirty="0" err="1">
                <a:latin typeface="Times New Roman" pitchFamily="18" charset="0"/>
              </a:rPr>
              <a:t>thuộc</a:t>
            </a:r>
            <a:r>
              <a:rPr lang="en-US" sz="2800" dirty="0">
                <a:latin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</a:rPr>
              <a:t>đoạn</a:t>
            </a:r>
            <a:r>
              <a:rPr lang="en-US" sz="2800" dirty="0">
                <a:latin typeface="Times New Roman" pitchFamily="18" charset="0"/>
              </a:rPr>
              <a:t> AB, </a:t>
            </a:r>
            <a:r>
              <a:rPr lang="en-US" sz="2800" dirty="0" err="1">
                <a:latin typeface="Times New Roman" pitchFamily="18" charset="0"/>
              </a:rPr>
              <a:t>vẽ</a:t>
            </a:r>
            <a:r>
              <a:rPr lang="en-US" sz="2800" dirty="0">
                <a:latin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</a:rPr>
              <a:t>điểm</a:t>
            </a:r>
            <a:r>
              <a:rPr lang="en-US" sz="2800" dirty="0">
                <a:latin typeface="Times New Roman" pitchFamily="18" charset="0"/>
              </a:rPr>
              <a:t> C’ </a:t>
            </a:r>
            <a:r>
              <a:rPr lang="en-US" sz="2800" dirty="0" err="1">
                <a:latin typeface="Times New Roman" pitchFamily="18" charset="0"/>
              </a:rPr>
              <a:t>đối</a:t>
            </a:r>
            <a:r>
              <a:rPr lang="en-US" sz="2800" dirty="0">
                <a:latin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</a:rPr>
              <a:t>xứng</a:t>
            </a:r>
            <a:r>
              <a:rPr lang="en-US" sz="2800" dirty="0">
                <a:latin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</a:rPr>
              <a:t>với</a:t>
            </a:r>
            <a:r>
              <a:rPr lang="en-US" sz="2800" dirty="0">
                <a:latin typeface="Times New Roman" pitchFamily="18" charset="0"/>
              </a:rPr>
              <a:t> C qua d.</a:t>
            </a:r>
          </a:p>
          <a:p>
            <a:pPr marL="457200" indent="-457200" algn="just">
              <a:buFont typeface="Times New Roman" panose="02020603050405020304" pitchFamily="18" charset="0"/>
              <a:buChar char="‾"/>
            </a:pPr>
            <a:r>
              <a:rPr lang="en-US" sz="2800" dirty="0" err="1">
                <a:latin typeface="Times New Roman" pitchFamily="18" charset="0"/>
              </a:rPr>
              <a:t>Dùng</a:t>
            </a:r>
            <a:r>
              <a:rPr lang="en-US" sz="2800" dirty="0">
                <a:latin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</a:rPr>
              <a:t>thước</a:t>
            </a:r>
            <a:r>
              <a:rPr lang="en-US" sz="2800" dirty="0">
                <a:latin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</a:rPr>
              <a:t>để</a:t>
            </a:r>
            <a:r>
              <a:rPr lang="en-US" sz="2800" dirty="0">
                <a:latin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</a:rPr>
              <a:t>kiểm</a:t>
            </a:r>
            <a:r>
              <a:rPr lang="en-US" sz="2800" dirty="0">
                <a:latin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</a:rPr>
              <a:t>nghiệm</a:t>
            </a:r>
            <a:r>
              <a:rPr lang="en-US" sz="2800" dirty="0">
                <a:latin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</a:rPr>
              <a:t>rằng</a:t>
            </a:r>
            <a:r>
              <a:rPr lang="en-US" sz="2800" dirty="0">
                <a:latin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</a:rPr>
              <a:t>điểm</a:t>
            </a:r>
            <a:r>
              <a:rPr lang="en-US" sz="2800" dirty="0">
                <a:latin typeface="Times New Roman" pitchFamily="18" charset="0"/>
              </a:rPr>
              <a:t> C’ </a:t>
            </a:r>
            <a:r>
              <a:rPr lang="en-US" sz="2800" dirty="0" err="1">
                <a:latin typeface="Times New Roman" pitchFamily="18" charset="0"/>
              </a:rPr>
              <a:t>thuộc</a:t>
            </a:r>
            <a:r>
              <a:rPr lang="en-US" sz="2800" dirty="0">
                <a:latin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</a:rPr>
              <a:t>đoạn</a:t>
            </a:r>
            <a:r>
              <a:rPr lang="en-US" sz="2800" dirty="0">
                <a:latin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</a:rPr>
              <a:t>thẳng</a:t>
            </a:r>
            <a:r>
              <a:rPr lang="en-US" sz="2800" dirty="0">
                <a:latin typeface="Times New Roman" pitchFamily="18" charset="0"/>
              </a:rPr>
              <a:t> A’B’. </a:t>
            </a:r>
          </a:p>
        </p:txBody>
      </p:sp>
      <p:sp>
        <p:nvSpPr>
          <p:cNvPr id="85" name="Line 10"/>
          <p:cNvSpPr>
            <a:spLocks noChangeShapeType="1"/>
          </p:cNvSpPr>
          <p:nvPr/>
        </p:nvSpPr>
        <p:spPr bwMode="auto">
          <a:xfrm>
            <a:off x="1144709" y="4005955"/>
            <a:ext cx="2667000" cy="0"/>
          </a:xfrm>
          <a:prstGeom prst="line">
            <a:avLst/>
          </a:prstGeom>
          <a:noFill/>
          <a:ln w="38100">
            <a:solidFill>
              <a:srgbClr val="CC33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86" name="Line 11"/>
          <p:cNvSpPr>
            <a:spLocks noChangeShapeType="1"/>
          </p:cNvSpPr>
          <p:nvPr/>
        </p:nvSpPr>
        <p:spPr bwMode="auto">
          <a:xfrm flipV="1">
            <a:off x="1678109" y="2939155"/>
            <a:ext cx="1524000" cy="381000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87" name="Line 12"/>
          <p:cNvSpPr>
            <a:spLocks noChangeShapeType="1"/>
          </p:cNvSpPr>
          <p:nvPr/>
        </p:nvSpPr>
        <p:spPr bwMode="auto">
          <a:xfrm>
            <a:off x="1678109" y="4767955"/>
            <a:ext cx="1524000" cy="381000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89" name="Line 13"/>
          <p:cNvSpPr>
            <a:spLocks noChangeShapeType="1"/>
          </p:cNvSpPr>
          <p:nvPr/>
        </p:nvSpPr>
        <p:spPr bwMode="auto">
          <a:xfrm>
            <a:off x="1678109" y="3320155"/>
            <a:ext cx="0" cy="1447800"/>
          </a:xfrm>
          <a:prstGeom prst="line">
            <a:avLst/>
          </a:prstGeom>
          <a:noFill/>
          <a:ln w="19050">
            <a:solidFill>
              <a:schemeClr val="tx1"/>
            </a:solidFill>
            <a:prstDash val="dash"/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90" name="Line 14"/>
          <p:cNvSpPr>
            <a:spLocks noChangeShapeType="1"/>
          </p:cNvSpPr>
          <p:nvPr/>
        </p:nvSpPr>
        <p:spPr bwMode="auto">
          <a:xfrm>
            <a:off x="3202109" y="2939155"/>
            <a:ext cx="0" cy="2209800"/>
          </a:xfrm>
          <a:prstGeom prst="line">
            <a:avLst/>
          </a:prstGeom>
          <a:noFill/>
          <a:ln w="19050">
            <a:solidFill>
              <a:schemeClr val="tx1"/>
            </a:solidFill>
            <a:prstDash val="dash"/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91" name="Line 15"/>
          <p:cNvSpPr>
            <a:spLocks noChangeShapeType="1"/>
          </p:cNvSpPr>
          <p:nvPr/>
        </p:nvSpPr>
        <p:spPr bwMode="auto">
          <a:xfrm>
            <a:off x="2668709" y="3091555"/>
            <a:ext cx="0" cy="1905000"/>
          </a:xfrm>
          <a:prstGeom prst="line">
            <a:avLst/>
          </a:prstGeom>
          <a:noFill/>
          <a:ln w="19050">
            <a:solidFill>
              <a:schemeClr val="tx1"/>
            </a:solidFill>
            <a:prstDash val="dash"/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92" name="Line 16"/>
          <p:cNvSpPr>
            <a:spLocks noChangeShapeType="1"/>
          </p:cNvSpPr>
          <p:nvPr/>
        </p:nvSpPr>
        <p:spPr bwMode="auto">
          <a:xfrm>
            <a:off x="1601909" y="3624955"/>
            <a:ext cx="152400" cy="76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93" name="Line 17"/>
          <p:cNvSpPr>
            <a:spLocks noChangeShapeType="1"/>
          </p:cNvSpPr>
          <p:nvPr/>
        </p:nvSpPr>
        <p:spPr bwMode="auto">
          <a:xfrm>
            <a:off x="1601909" y="4310755"/>
            <a:ext cx="152400" cy="76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94" name="Line 18"/>
          <p:cNvSpPr>
            <a:spLocks noChangeShapeType="1"/>
          </p:cNvSpPr>
          <p:nvPr/>
        </p:nvSpPr>
        <p:spPr bwMode="auto">
          <a:xfrm>
            <a:off x="3125909" y="3472555"/>
            <a:ext cx="152400" cy="76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95" name="Line 19"/>
          <p:cNvSpPr>
            <a:spLocks noChangeShapeType="1"/>
          </p:cNvSpPr>
          <p:nvPr/>
        </p:nvSpPr>
        <p:spPr bwMode="auto">
          <a:xfrm>
            <a:off x="3125909" y="3548755"/>
            <a:ext cx="152400" cy="76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96" name="Line 20"/>
          <p:cNvSpPr>
            <a:spLocks noChangeShapeType="1"/>
          </p:cNvSpPr>
          <p:nvPr/>
        </p:nvSpPr>
        <p:spPr bwMode="auto">
          <a:xfrm>
            <a:off x="3125909" y="4463155"/>
            <a:ext cx="152400" cy="76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97" name="Line 21"/>
          <p:cNvSpPr>
            <a:spLocks noChangeShapeType="1"/>
          </p:cNvSpPr>
          <p:nvPr/>
        </p:nvSpPr>
        <p:spPr bwMode="auto">
          <a:xfrm>
            <a:off x="3125909" y="4539355"/>
            <a:ext cx="152400" cy="76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98" name="Line 22"/>
          <p:cNvSpPr>
            <a:spLocks noChangeShapeType="1"/>
          </p:cNvSpPr>
          <p:nvPr/>
        </p:nvSpPr>
        <p:spPr bwMode="auto">
          <a:xfrm>
            <a:off x="2516309" y="3472555"/>
            <a:ext cx="304800" cy="152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99" name="Line 23"/>
          <p:cNvSpPr>
            <a:spLocks noChangeShapeType="1"/>
          </p:cNvSpPr>
          <p:nvPr/>
        </p:nvSpPr>
        <p:spPr bwMode="auto">
          <a:xfrm>
            <a:off x="2516309" y="4463155"/>
            <a:ext cx="304800" cy="152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0" name="Line 24"/>
          <p:cNvSpPr>
            <a:spLocks noChangeShapeType="1"/>
          </p:cNvSpPr>
          <p:nvPr/>
        </p:nvSpPr>
        <p:spPr bwMode="auto">
          <a:xfrm flipH="1">
            <a:off x="2592509" y="3472555"/>
            <a:ext cx="228600" cy="152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1" name="Line 25"/>
          <p:cNvSpPr>
            <a:spLocks noChangeShapeType="1"/>
          </p:cNvSpPr>
          <p:nvPr/>
        </p:nvSpPr>
        <p:spPr bwMode="auto">
          <a:xfrm flipH="1">
            <a:off x="2592509" y="4463155"/>
            <a:ext cx="228600" cy="152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2" name="Text Box 27"/>
          <p:cNvSpPr txBox="1">
            <a:spLocks noChangeArrowheads="1"/>
          </p:cNvSpPr>
          <p:nvPr/>
        </p:nvSpPr>
        <p:spPr bwMode="auto">
          <a:xfrm>
            <a:off x="2478209" y="2697855"/>
            <a:ext cx="3810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dirty="0"/>
              <a:t>C</a:t>
            </a:r>
          </a:p>
        </p:txBody>
      </p:sp>
      <p:sp>
        <p:nvSpPr>
          <p:cNvPr id="103" name="Text Box 29"/>
          <p:cNvSpPr txBox="1">
            <a:spLocks noChangeArrowheads="1"/>
          </p:cNvSpPr>
          <p:nvPr/>
        </p:nvSpPr>
        <p:spPr bwMode="auto">
          <a:xfrm>
            <a:off x="1525709" y="4793355"/>
            <a:ext cx="6096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dirty="0"/>
              <a:t>A’</a:t>
            </a:r>
          </a:p>
        </p:txBody>
      </p:sp>
      <p:sp>
        <p:nvSpPr>
          <p:cNvPr id="104" name="Text Box 30"/>
          <p:cNvSpPr txBox="1">
            <a:spLocks noChangeArrowheads="1"/>
          </p:cNvSpPr>
          <p:nvPr/>
        </p:nvSpPr>
        <p:spPr bwMode="auto">
          <a:xfrm>
            <a:off x="2490909" y="5034655"/>
            <a:ext cx="6096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/>
              <a:t>C’</a:t>
            </a:r>
          </a:p>
        </p:txBody>
      </p:sp>
      <p:sp>
        <p:nvSpPr>
          <p:cNvPr id="105" name="Text Box 31"/>
          <p:cNvSpPr txBox="1">
            <a:spLocks noChangeArrowheads="1"/>
          </p:cNvSpPr>
          <p:nvPr/>
        </p:nvSpPr>
        <p:spPr bwMode="auto">
          <a:xfrm>
            <a:off x="3049709" y="5174355"/>
            <a:ext cx="6096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dirty="0"/>
              <a:t>B’</a:t>
            </a:r>
          </a:p>
        </p:txBody>
      </p:sp>
      <p:sp>
        <p:nvSpPr>
          <p:cNvPr id="106" name="Text Box 32"/>
          <p:cNvSpPr txBox="1">
            <a:spLocks noChangeArrowheads="1"/>
          </p:cNvSpPr>
          <p:nvPr/>
        </p:nvSpPr>
        <p:spPr bwMode="auto">
          <a:xfrm>
            <a:off x="1144709" y="3701155"/>
            <a:ext cx="3810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dirty="0"/>
              <a:t>d</a:t>
            </a:r>
          </a:p>
        </p:txBody>
      </p:sp>
      <p:sp>
        <p:nvSpPr>
          <p:cNvPr id="107" name="Line 33"/>
          <p:cNvSpPr>
            <a:spLocks noChangeShapeType="1"/>
          </p:cNvSpPr>
          <p:nvPr/>
        </p:nvSpPr>
        <p:spPr bwMode="auto">
          <a:xfrm>
            <a:off x="1678109" y="3853555"/>
            <a:ext cx="152400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8" name="Line 34"/>
          <p:cNvSpPr>
            <a:spLocks noChangeShapeType="1"/>
          </p:cNvSpPr>
          <p:nvPr/>
        </p:nvSpPr>
        <p:spPr bwMode="auto">
          <a:xfrm>
            <a:off x="1830509" y="3853555"/>
            <a:ext cx="0" cy="1524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9" name="Line 35"/>
          <p:cNvSpPr>
            <a:spLocks noChangeShapeType="1"/>
          </p:cNvSpPr>
          <p:nvPr/>
        </p:nvSpPr>
        <p:spPr bwMode="auto">
          <a:xfrm>
            <a:off x="2668709" y="3853555"/>
            <a:ext cx="152400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10" name="Line 36"/>
          <p:cNvSpPr>
            <a:spLocks noChangeShapeType="1"/>
          </p:cNvSpPr>
          <p:nvPr/>
        </p:nvSpPr>
        <p:spPr bwMode="auto">
          <a:xfrm>
            <a:off x="2821109" y="3853555"/>
            <a:ext cx="0" cy="1524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11" name="Line 37"/>
          <p:cNvSpPr>
            <a:spLocks noChangeShapeType="1"/>
          </p:cNvSpPr>
          <p:nvPr/>
        </p:nvSpPr>
        <p:spPr bwMode="auto">
          <a:xfrm>
            <a:off x="3202109" y="3853555"/>
            <a:ext cx="152400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12" name="Line 38"/>
          <p:cNvSpPr>
            <a:spLocks noChangeShapeType="1"/>
          </p:cNvSpPr>
          <p:nvPr/>
        </p:nvSpPr>
        <p:spPr bwMode="auto">
          <a:xfrm>
            <a:off x="3354509" y="3853555"/>
            <a:ext cx="0" cy="1524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13" name="Text Box 47"/>
          <p:cNvSpPr txBox="1">
            <a:spLocks noChangeArrowheads="1"/>
          </p:cNvSpPr>
          <p:nvPr/>
        </p:nvSpPr>
        <p:spPr bwMode="auto">
          <a:xfrm>
            <a:off x="1525709" y="2939155"/>
            <a:ext cx="3810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/>
              <a:t>A</a:t>
            </a:r>
          </a:p>
        </p:txBody>
      </p:sp>
      <p:sp>
        <p:nvSpPr>
          <p:cNvPr id="114" name="Text Box 48"/>
          <p:cNvSpPr txBox="1">
            <a:spLocks noChangeArrowheads="1"/>
          </p:cNvSpPr>
          <p:nvPr/>
        </p:nvSpPr>
        <p:spPr bwMode="auto">
          <a:xfrm>
            <a:off x="3037009" y="2558155"/>
            <a:ext cx="3810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/>
              <a:t>B</a:t>
            </a:r>
          </a:p>
        </p:txBody>
      </p:sp>
      <p:sp>
        <p:nvSpPr>
          <p:cNvPr id="115" name="Oval 72"/>
          <p:cNvSpPr>
            <a:spLocks noChangeArrowheads="1"/>
          </p:cNvSpPr>
          <p:nvPr/>
        </p:nvSpPr>
        <p:spPr bwMode="auto">
          <a:xfrm>
            <a:off x="1652709" y="3282055"/>
            <a:ext cx="76200" cy="762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6" name="Oval 73"/>
          <p:cNvSpPr>
            <a:spLocks noChangeArrowheads="1"/>
          </p:cNvSpPr>
          <p:nvPr/>
        </p:nvSpPr>
        <p:spPr bwMode="auto">
          <a:xfrm>
            <a:off x="2630609" y="3040755"/>
            <a:ext cx="76200" cy="762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7" name="Oval 74"/>
          <p:cNvSpPr>
            <a:spLocks noChangeArrowheads="1"/>
          </p:cNvSpPr>
          <p:nvPr/>
        </p:nvSpPr>
        <p:spPr bwMode="auto">
          <a:xfrm>
            <a:off x="3164009" y="2901055"/>
            <a:ext cx="76200" cy="762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8" name="Oval 75"/>
          <p:cNvSpPr>
            <a:spLocks noChangeArrowheads="1"/>
          </p:cNvSpPr>
          <p:nvPr/>
        </p:nvSpPr>
        <p:spPr bwMode="auto">
          <a:xfrm>
            <a:off x="1652709" y="4729855"/>
            <a:ext cx="76200" cy="762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9" name="Oval 76"/>
          <p:cNvSpPr>
            <a:spLocks noChangeArrowheads="1"/>
          </p:cNvSpPr>
          <p:nvPr/>
        </p:nvSpPr>
        <p:spPr bwMode="auto">
          <a:xfrm>
            <a:off x="2643309" y="4983855"/>
            <a:ext cx="76200" cy="762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20" name="Oval 77"/>
          <p:cNvSpPr>
            <a:spLocks noChangeArrowheads="1"/>
          </p:cNvSpPr>
          <p:nvPr/>
        </p:nvSpPr>
        <p:spPr bwMode="auto">
          <a:xfrm>
            <a:off x="3164009" y="5123555"/>
            <a:ext cx="76200" cy="762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pic>
        <p:nvPicPr>
          <p:cNvPr id="45" name="Picture 79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861257">
            <a:off x="608696" y="5087969"/>
            <a:ext cx="4403303" cy="533400"/>
          </a:xfrm>
          <a:prstGeom prst="rect">
            <a:avLst/>
          </a:prstGeom>
          <a:noFill/>
        </p:spPr>
      </p:pic>
      <p:sp>
        <p:nvSpPr>
          <p:cNvPr id="47" name="Text Box 7"/>
          <p:cNvSpPr txBox="1">
            <a:spLocks noChangeArrowheads="1"/>
          </p:cNvSpPr>
          <p:nvPr/>
        </p:nvSpPr>
        <p:spPr bwMode="auto">
          <a:xfrm>
            <a:off x="-2059" y="-628"/>
            <a:ext cx="91440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 b="1" i="1" dirty="0">
                <a:solidFill>
                  <a:srgbClr val="0000FF"/>
                </a:solidFill>
                <a:latin typeface="Times New Roman" pitchFamily="18" charset="0"/>
              </a:rPr>
              <a:t>  </a:t>
            </a:r>
            <a:r>
              <a:rPr lang="en-US" sz="3200" b="1" i="1" u="sng" dirty="0" err="1">
                <a:latin typeface="Times New Roman" pitchFamily="18" charset="0"/>
              </a:rPr>
              <a:t>Bài</a:t>
            </a:r>
            <a:r>
              <a:rPr lang="en-US" sz="3200" b="1" i="1" u="sng" dirty="0">
                <a:latin typeface="Times New Roman" pitchFamily="18" charset="0"/>
              </a:rPr>
              <a:t> 6</a:t>
            </a:r>
            <a:r>
              <a:rPr lang="en-US" sz="3200" dirty="0">
                <a:latin typeface="Times New Roman" pitchFamily="18" charset="0"/>
              </a:rPr>
              <a:t>:</a:t>
            </a:r>
            <a:r>
              <a:rPr lang="en-US" sz="3200" dirty="0">
                <a:solidFill>
                  <a:srgbClr val="0000FF"/>
                </a:solidFill>
                <a:latin typeface="Times New Roman" pitchFamily="18" charset="0"/>
              </a:rPr>
              <a:t>                      </a:t>
            </a:r>
            <a:r>
              <a:rPr lang="en-US" sz="3200" b="1" dirty="0">
                <a:solidFill>
                  <a:srgbClr val="FF0000"/>
                </a:solidFill>
                <a:latin typeface="Times New Roman" pitchFamily="18" charset="0"/>
              </a:rPr>
              <a:t>ĐỐI XỨNG TRỤC</a:t>
            </a:r>
            <a:endParaRPr lang="en-US" sz="3200" dirty="0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44" name="Text Box 10">
            <a:extLst>
              <a:ext uri="{FF2B5EF4-FFF2-40B4-BE49-F238E27FC236}">
                <a16:creationId xmlns="" xmlns:a16="http://schemas.microsoft.com/office/drawing/2014/main" id="{F2F4441C-B006-4A1D-AB93-76B2E9DF6E0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36391" y="572051"/>
            <a:ext cx="5105400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514350" indent="-514350">
              <a:spcBef>
                <a:spcPct val="50000"/>
              </a:spcBef>
              <a:buFont typeface="+mj-lt"/>
              <a:buAutoNum type="arabicPeriod"/>
            </a:pPr>
            <a:r>
              <a:rPr lang="en-US" sz="2800" b="1" u="sng" dirty="0">
                <a:solidFill>
                  <a:srgbClr val="FF0000"/>
                </a:solidFill>
                <a:latin typeface="Times New Roman" pitchFamily="18" charset="0"/>
              </a:rPr>
              <a:t>Hai </a:t>
            </a:r>
            <a:r>
              <a:rPr lang="en-US" sz="2800" b="1" u="sng" dirty="0" err="1">
                <a:solidFill>
                  <a:srgbClr val="FF0000"/>
                </a:solidFill>
                <a:latin typeface="Times New Roman" pitchFamily="18" charset="0"/>
              </a:rPr>
              <a:t>điểm</a:t>
            </a:r>
            <a:r>
              <a:rPr lang="en-US" sz="2800" b="1" u="sng" dirty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2800" b="1" u="sng" dirty="0" err="1">
                <a:solidFill>
                  <a:srgbClr val="FF0000"/>
                </a:solidFill>
                <a:latin typeface="Times New Roman" pitchFamily="18" charset="0"/>
              </a:rPr>
              <a:t>đối</a:t>
            </a:r>
            <a:r>
              <a:rPr lang="en-US" sz="2800" b="1" u="sng" dirty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2800" b="1" u="sng" dirty="0" err="1">
                <a:solidFill>
                  <a:srgbClr val="FF0000"/>
                </a:solidFill>
                <a:latin typeface="Times New Roman" pitchFamily="18" charset="0"/>
              </a:rPr>
              <a:t>xứng</a:t>
            </a:r>
            <a:r>
              <a:rPr lang="en-US" sz="2800" b="1" u="sng" dirty="0">
                <a:solidFill>
                  <a:srgbClr val="FF0000"/>
                </a:solidFill>
                <a:latin typeface="Times New Roman" pitchFamily="18" charset="0"/>
              </a:rPr>
              <a:t> qua </a:t>
            </a:r>
            <a:r>
              <a:rPr lang="en-US" sz="2800" b="1" u="sng" dirty="0" err="1">
                <a:solidFill>
                  <a:srgbClr val="FF0000"/>
                </a:solidFill>
                <a:latin typeface="Times New Roman" pitchFamily="18" charset="0"/>
              </a:rPr>
              <a:t>một</a:t>
            </a:r>
            <a:r>
              <a:rPr lang="en-US" sz="2800" b="1" u="sng" dirty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2800" b="1" u="sng" dirty="0" err="1">
                <a:solidFill>
                  <a:srgbClr val="FF0000"/>
                </a:solidFill>
                <a:latin typeface="Times New Roman" pitchFamily="18" charset="0"/>
              </a:rPr>
              <a:t>đường</a:t>
            </a:r>
            <a:r>
              <a:rPr lang="en-US" sz="2800" b="1" u="sng" dirty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2800" b="1" u="sng" dirty="0" err="1">
                <a:solidFill>
                  <a:srgbClr val="FF0000"/>
                </a:solidFill>
                <a:latin typeface="Times New Roman" pitchFamily="18" charset="0"/>
              </a:rPr>
              <a:t>thẳng</a:t>
            </a:r>
            <a:r>
              <a:rPr lang="en-US" sz="2800" b="1" u="sng" dirty="0">
                <a:solidFill>
                  <a:srgbClr val="FF0000"/>
                </a:solidFill>
                <a:latin typeface="Times New Roman" pitchFamily="18" charset="0"/>
              </a:rPr>
              <a:t>.</a:t>
            </a:r>
            <a:endParaRPr lang="en-US" sz="2800" dirty="0">
              <a:solidFill>
                <a:srgbClr val="FF0000"/>
              </a:solidFill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433932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4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4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4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5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8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1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4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7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6" dur="500"/>
                                        <p:tgtEl>
                                          <p:spTgt spid="4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9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2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5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8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1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4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7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2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3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6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7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2" dur="500"/>
                                        <p:tgtEl>
                                          <p:spTgt spid="4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8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0" fill="hold">
                      <p:stCondLst>
                        <p:cond delay="indefinite"/>
                      </p:stCondLst>
                      <p:childTnLst>
                        <p:par>
                          <p:cTn id="161" fill="hold">
                            <p:stCondLst>
                              <p:cond delay="0"/>
                            </p:stCondLst>
                            <p:childTnLst>
                              <p:par>
                                <p:cTn id="16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4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52" grpId="0"/>
      <p:bldP spid="85" grpId="0" animBg="1"/>
      <p:bldP spid="86" grpId="0" animBg="1"/>
      <p:bldP spid="87" grpId="0" animBg="1"/>
      <p:bldP spid="89" grpId="0" animBg="1"/>
      <p:bldP spid="90" grpId="0" animBg="1"/>
      <p:bldP spid="91" grpId="0" animBg="1"/>
      <p:bldP spid="92" grpId="0" animBg="1"/>
      <p:bldP spid="93" grpId="0" animBg="1"/>
      <p:bldP spid="94" grpId="0" animBg="1"/>
      <p:bldP spid="95" grpId="0" animBg="1"/>
      <p:bldP spid="96" grpId="0" animBg="1"/>
      <p:bldP spid="97" grpId="0" animBg="1"/>
      <p:bldP spid="98" grpId="0" animBg="1"/>
      <p:bldP spid="99" grpId="0" animBg="1"/>
      <p:bldP spid="100" grpId="0" animBg="1"/>
      <p:bldP spid="101" grpId="0" animBg="1"/>
      <p:bldP spid="102" grpId="0"/>
      <p:bldP spid="103" grpId="0"/>
      <p:bldP spid="104" grpId="0"/>
      <p:bldP spid="105" grpId="0"/>
      <p:bldP spid="106" grpId="0"/>
      <p:bldP spid="107" grpId="0" animBg="1"/>
      <p:bldP spid="108" grpId="0" animBg="1"/>
      <p:bldP spid="109" grpId="0" animBg="1"/>
      <p:bldP spid="110" grpId="0" animBg="1"/>
      <p:bldP spid="111" grpId="0" animBg="1"/>
      <p:bldP spid="112" grpId="0" animBg="1"/>
      <p:bldP spid="113" grpId="0"/>
      <p:bldP spid="114" grpId="0"/>
      <p:bldP spid="115" grpId="0" animBg="1"/>
      <p:bldP spid="116" grpId="0" animBg="1"/>
      <p:bldP spid="117" grpId="0" animBg="1"/>
      <p:bldP spid="118" grpId="0" animBg="1"/>
      <p:bldP spid="119" grpId="0" animBg="1"/>
      <p:bldP spid="12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>
            <a:spLocks noChangeArrowheads="1"/>
          </p:cNvSpPr>
          <p:nvPr/>
        </p:nvSpPr>
        <p:spPr bwMode="auto">
          <a:xfrm>
            <a:off x="-20598" y="609604"/>
            <a:ext cx="5350480" cy="6324596"/>
          </a:xfrm>
          <a:prstGeom prst="rect">
            <a:avLst/>
          </a:prstGeom>
          <a:solidFill>
            <a:srgbClr val="CCFF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7" name="Text Box 31"/>
          <p:cNvSpPr txBox="1">
            <a:spLocks noChangeArrowheads="1"/>
          </p:cNvSpPr>
          <p:nvPr/>
        </p:nvSpPr>
        <p:spPr bwMode="auto">
          <a:xfrm>
            <a:off x="-30006" y="4917519"/>
            <a:ext cx="5359888" cy="20928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en-US" sz="2600" b="1" u="sng" dirty="0" err="1">
                <a:latin typeface="Times New Roman" pitchFamily="18" charset="0"/>
              </a:rPr>
              <a:t>Định</a:t>
            </a:r>
            <a:r>
              <a:rPr lang="en-US" sz="2600" b="1" u="sng" dirty="0">
                <a:latin typeface="Times New Roman" pitchFamily="18" charset="0"/>
              </a:rPr>
              <a:t> </a:t>
            </a:r>
            <a:r>
              <a:rPr lang="en-US" sz="2600" b="1" u="sng" dirty="0" err="1">
                <a:latin typeface="Times New Roman" pitchFamily="18" charset="0"/>
              </a:rPr>
              <a:t>nghĩa</a:t>
            </a:r>
            <a:r>
              <a:rPr lang="en-US" sz="2600" b="1" dirty="0">
                <a:latin typeface="Times New Roman" pitchFamily="18" charset="0"/>
              </a:rPr>
              <a:t>: </a:t>
            </a:r>
            <a:r>
              <a:rPr lang="en-US" sz="2600" dirty="0">
                <a:latin typeface="Times New Roman" pitchFamily="18" charset="0"/>
              </a:rPr>
              <a:t>Hai </a:t>
            </a:r>
            <a:r>
              <a:rPr lang="en-US" sz="2600" dirty="0" err="1">
                <a:latin typeface="Times New Roman" pitchFamily="18" charset="0"/>
              </a:rPr>
              <a:t>hình</a:t>
            </a:r>
            <a:r>
              <a:rPr lang="en-US" sz="2600" dirty="0">
                <a:latin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</a:rPr>
              <a:t>gọi</a:t>
            </a:r>
            <a:r>
              <a:rPr lang="en-US" sz="2600" dirty="0">
                <a:latin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</a:rPr>
              <a:t>là</a:t>
            </a:r>
            <a:r>
              <a:rPr lang="en-US" sz="2600" dirty="0">
                <a:latin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</a:rPr>
              <a:t>đối</a:t>
            </a:r>
            <a:r>
              <a:rPr lang="en-US" sz="2600" dirty="0">
                <a:latin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</a:rPr>
              <a:t>xứng</a:t>
            </a:r>
            <a:r>
              <a:rPr lang="en-US" sz="2600" dirty="0">
                <a:latin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</a:rPr>
              <a:t>với</a:t>
            </a:r>
            <a:r>
              <a:rPr lang="en-US" sz="2600" dirty="0">
                <a:latin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</a:rPr>
              <a:t>nhau</a:t>
            </a:r>
            <a:r>
              <a:rPr lang="en-US" sz="2600" dirty="0">
                <a:latin typeface="Times New Roman" pitchFamily="18" charset="0"/>
              </a:rPr>
              <a:t> qua </a:t>
            </a:r>
            <a:r>
              <a:rPr lang="en-US" sz="2600" dirty="0" err="1">
                <a:latin typeface="Times New Roman" pitchFamily="18" charset="0"/>
              </a:rPr>
              <a:t>đường</a:t>
            </a:r>
            <a:r>
              <a:rPr lang="en-US" sz="2600" dirty="0">
                <a:latin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</a:rPr>
              <a:t>thẳng</a:t>
            </a:r>
            <a:r>
              <a:rPr lang="en-US" sz="2600" dirty="0">
                <a:latin typeface="Times New Roman" pitchFamily="18" charset="0"/>
              </a:rPr>
              <a:t> d </a:t>
            </a:r>
            <a:r>
              <a:rPr lang="en-US" sz="2600" dirty="0" err="1">
                <a:latin typeface="Times New Roman" pitchFamily="18" charset="0"/>
              </a:rPr>
              <a:t>nếu</a:t>
            </a:r>
            <a:r>
              <a:rPr lang="en-US" sz="2600" dirty="0">
                <a:latin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</a:rPr>
              <a:t>mỗi</a:t>
            </a:r>
            <a:r>
              <a:rPr lang="en-US" sz="2600" dirty="0">
                <a:latin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</a:rPr>
              <a:t>điểm</a:t>
            </a:r>
            <a:r>
              <a:rPr lang="en-US" sz="2600" dirty="0">
                <a:latin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</a:rPr>
              <a:t>thuộc</a:t>
            </a:r>
            <a:r>
              <a:rPr lang="en-US" sz="2600" dirty="0">
                <a:latin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</a:rPr>
              <a:t>hình</a:t>
            </a:r>
            <a:r>
              <a:rPr lang="en-US" sz="2600" dirty="0">
                <a:latin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</a:rPr>
              <a:t>này</a:t>
            </a:r>
            <a:r>
              <a:rPr lang="en-US" sz="2600" dirty="0">
                <a:latin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</a:rPr>
              <a:t>đối</a:t>
            </a:r>
            <a:r>
              <a:rPr lang="en-US" sz="2600" dirty="0">
                <a:latin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</a:rPr>
              <a:t>xứng</a:t>
            </a:r>
            <a:r>
              <a:rPr lang="en-US" sz="2600" dirty="0">
                <a:latin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</a:rPr>
              <a:t>với</a:t>
            </a:r>
            <a:r>
              <a:rPr lang="en-US" sz="2600" dirty="0">
                <a:latin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</a:rPr>
              <a:t>một</a:t>
            </a:r>
            <a:r>
              <a:rPr lang="en-US" sz="2600" dirty="0">
                <a:latin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</a:rPr>
              <a:t>điểm</a:t>
            </a:r>
            <a:r>
              <a:rPr lang="en-US" sz="2600" dirty="0">
                <a:latin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</a:rPr>
              <a:t>thuộc</a:t>
            </a:r>
            <a:r>
              <a:rPr lang="en-US" sz="2600" dirty="0">
                <a:latin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</a:rPr>
              <a:t>hình</a:t>
            </a:r>
            <a:r>
              <a:rPr lang="en-US" sz="2600" dirty="0">
                <a:latin typeface="Times New Roman" pitchFamily="18" charset="0"/>
              </a:rPr>
              <a:t> kia qua </a:t>
            </a:r>
            <a:r>
              <a:rPr lang="en-US" sz="2600" dirty="0" err="1">
                <a:latin typeface="Times New Roman" pitchFamily="18" charset="0"/>
              </a:rPr>
              <a:t>đường</a:t>
            </a:r>
            <a:r>
              <a:rPr lang="en-US" sz="2600" dirty="0">
                <a:latin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</a:rPr>
              <a:t>thẳng</a:t>
            </a:r>
            <a:r>
              <a:rPr lang="en-US" sz="2600" dirty="0">
                <a:latin typeface="Times New Roman" pitchFamily="18" charset="0"/>
              </a:rPr>
              <a:t> d </a:t>
            </a:r>
            <a:r>
              <a:rPr lang="en-US" sz="2600" dirty="0" err="1">
                <a:latin typeface="Times New Roman" pitchFamily="18" charset="0"/>
              </a:rPr>
              <a:t>và</a:t>
            </a:r>
            <a:r>
              <a:rPr lang="en-US" sz="2600" dirty="0">
                <a:latin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</a:rPr>
              <a:t>ngược</a:t>
            </a:r>
            <a:r>
              <a:rPr lang="en-US" sz="2600" dirty="0">
                <a:latin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</a:rPr>
              <a:t>lại</a:t>
            </a:r>
            <a:r>
              <a:rPr lang="en-US" sz="2600" dirty="0">
                <a:latin typeface="Times New Roman" pitchFamily="18" charset="0"/>
              </a:rPr>
              <a:t>.</a:t>
            </a:r>
          </a:p>
        </p:txBody>
      </p:sp>
      <p:sp>
        <p:nvSpPr>
          <p:cNvPr id="10" name="Rectangle 6">
            <a:hlinkClick r:id="rId2"/>
          </p:cNvPr>
          <p:cNvSpPr>
            <a:spLocks noChangeArrowheads="1"/>
          </p:cNvSpPr>
          <p:nvPr/>
        </p:nvSpPr>
        <p:spPr bwMode="auto">
          <a:xfrm>
            <a:off x="5331941" y="609604"/>
            <a:ext cx="3810000" cy="6301724"/>
          </a:xfrm>
          <a:prstGeom prst="rect">
            <a:avLst/>
          </a:prstGeom>
          <a:ln w="9525"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endParaRPr lang="en-US" b="1">
              <a:latin typeface="Times New Roman" pitchFamily="18" charset="0"/>
            </a:endParaRPr>
          </a:p>
        </p:txBody>
      </p:sp>
      <p:sp>
        <p:nvSpPr>
          <p:cNvPr id="11" name="Text Box 9"/>
          <p:cNvSpPr txBox="1">
            <a:spLocks noChangeArrowheads="1"/>
          </p:cNvSpPr>
          <p:nvPr/>
        </p:nvSpPr>
        <p:spPr bwMode="auto">
          <a:xfrm>
            <a:off x="5341349" y="715555"/>
            <a:ext cx="3810000" cy="56938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just"/>
            <a:r>
              <a:rPr lang="en-US" sz="2800" b="1" dirty="0">
                <a:latin typeface="Times New Roman" pitchFamily="18" charset="0"/>
              </a:rPr>
              <a:t>?2. </a:t>
            </a:r>
            <a:r>
              <a:rPr lang="en-US" sz="2800" dirty="0">
                <a:latin typeface="Times New Roman" pitchFamily="18" charset="0"/>
              </a:rPr>
              <a:t>Cho </a:t>
            </a:r>
            <a:r>
              <a:rPr lang="en-US" sz="2800" dirty="0" err="1">
                <a:latin typeface="Times New Roman" pitchFamily="18" charset="0"/>
              </a:rPr>
              <a:t>đường</a:t>
            </a:r>
            <a:r>
              <a:rPr lang="en-US" sz="2800" dirty="0">
                <a:latin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</a:rPr>
              <a:t>thẳng</a:t>
            </a:r>
            <a:r>
              <a:rPr lang="en-US" sz="2800" dirty="0">
                <a:latin typeface="Times New Roman" pitchFamily="18" charset="0"/>
              </a:rPr>
              <a:t> d </a:t>
            </a:r>
            <a:r>
              <a:rPr lang="en-US" sz="2800" dirty="0" err="1">
                <a:latin typeface="Times New Roman" pitchFamily="18" charset="0"/>
              </a:rPr>
              <a:t>và</a:t>
            </a:r>
            <a:r>
              <a:rPr lang="en-US" sz="2800" dirty="0">
                <a:latin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</a:rPr>
              <a:t>đoạn</a:t>
            </a:r>
            <a:r>
              <a:rPr lang="en-US" sz="2800" dirty="0">
                <a:latin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</a:rPr>
              <a:t>thẳng</a:t>
            </a:r>
            <a:r>
              <a:rPr lang="en-US" sz="2800" dirty="0">
                <a:latin typeface="Times New Roman" pitchFamily="18" charset="0"/>
              </a:rPr>
              <a:t> AB. </a:t>
            </a:r>
          </a:p>
          <a:p>
            <a:pPr marL="457200" indent="-457200" algn="just">
              <a:buFont typeface="Times New Roman" panose="02020603050405020304" pitchFamily="18" charset="0"/>
              <a:buChar char="‾"/>
            </a:pPr>
            <a:r>
              <a:rPr lang="en-US" sz="2800" dirty="0" err="1">
                <a:latin typeface="Times New Roman" pitchFamily="18" charset="0"/>
              </a:rPr>
              <a:t>Vẽ</a:t>
            </a:r>
            <a:r>
              <a:rPr lang="en-US" sz="2800" dirty="0">
                <a:latin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</a:rPr>
              <a:t>điểm</a:t>
            </a:r>
            <a:r>
              <a:rPr lang="en-US" sz="2800" dirty="0">
                <a:latin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</a:rPr>
              <a:t>A’đối</a:t>
            </a:r>
            <a:r>
              <a:rPr lang="en-US" sz="2800" dirty="0">
                <a:latin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</a:rPr>
              <a:t>xứng</a:t>
            </a:r>
            <a:r>
              <a:rPr lang="en-US" sz="2800" dirty="0">
                <a:latin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</a:rPr>
              <a:t>với</a:t>
            </a:r>
            <a:r>
              <a:rPr lang="en-US" sz="2800" dirty="0">
                <a:latin typeface="Times New Roman" pitchFamily="18" charset="0"/>
              </a:rPr>
              <a:t> A qua d.</a:t>
            </a:r>
          </a:p>
          <a:p>
            <a:pPr marL="457200" indent="-457200" algn="just">
              <a:buFont typeface="Times New Roman" panose="02020603050405020304" pitchFamily="18" charset="0"/>
              <a:buChar char="‾"/>
            </a:pPr>
            <a:r>
              <a:rPr lang="en-US" sz="2800" dirty="0" err="1">
                <a:latin typeface="Times New Roman" pitchFamily="18" charset="0"/>
              </a:rPr>
              <a:t>Vẽ</a:t>
            </a:r>
            <a:r>
              <a:rPr lang="en-US" sz="2800" dirty="0">
                <a:latin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</a:rPr>
              <a:t>điểm</a:t>
            </a:r>
            <a:r>
              <a:rPr lang="en-US" sz="2800" dirty="0">
                <a:latin typeface="Times New Roman" pitchFamily="18" charset="0"/>
              </a:rPr>
              <a:t> B’ </a:t>
            </a:r>
            <a:r>
              <a:rPr lang="en-US" sz="2800" dirty="0" err="1">
                <a:latin typeface="Times New Roman" pitchFamily="18" charset="0"/>
              </a:rPr>
              <a:t>đối</a:t>
            </a:r>
            <a:r>
              <a:rPr lang="en-US" sz="2800" dirty="0">
                <a:latin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</a:rPr>
              <a:t>xứng</a:t>
            </a:r>
            <a:r>
              <a:rPr lang="en-US" sz="2800" dirty="0">
                <a:latin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</a:rPr>
              <a:t>với</a:t>
            </a:r>
            <a:r>
              <a:rPr lang="en-US" sz="2800" dirty="0">
                <a:latin typeface="Times New Roman" pitchFamily="18" charset="0"/>
              </a:rPr>
              <a:t> B qua d.</a:t>
            </a:r>
          </a:p>
          <a:p>
            <a:pPr marL="457200" indent="-457200" algn="just">
              <a:buFont typeface="Times New Roman" panose="02020603050405020304" pitchFamily="18" charset="0"/>
              <a:buChar char="‾"/>
            </a:pPr>
            <a:r>
              <a:rPr lang="en-US" sz="2800" dirty="0" err="1">
                <a:latin typeface="Times New Roman" pitchFamily="18" charset="0"/>
              </a:rPr>
              <a:t>Lấy</a:t>
            </a:r>
            <a:r>
              <a:rPr lang="en-US" sz="2800" dirty="0">
                <a:latin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</a:rPr>
              <a:t>điểm</a:t>
            </a:r>
            <a:r>
              <a:rPr lang="en-US" sz="2800" dirty="0">
                <a:latin typeface="Times New Roman" pitchFamily="18" charset="0"/>
              </a:rPr>
              <a:t> C </a:t>
            </a:r>
            <a:r>
              <a:rPr lang="en-US" sz="2800" dirty="0" err="1">
                <a:latin typeface="Times New Roman" pitchFamily="18" charset="0"/>
              </a:rPr>
              <a:t>thuộc</a:t>
            </a:r>
            <a:r>
              <a:rPr lang="en-US" sz="2800" dirty="0">
                <a:latin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</a:rPr>
              <a:t>đoạn</a:t>
            </a:r>
            <a:r>
              <a:rPr lang="en-US" sz="2800" dirty="0">
                <a:latin typeface="Times New Roman" pitchFamily="18" charset="0"/>
              </a:rPr>
              <a:t> AB, </a:t>
            </a:r>
            <a:r>
              <a:rPr lang="en-US" sz="2800" dirty="0" err="1">
                <a:latin typeface="Times New Roman" pitchFamily="18" charset="0"/>
              </a:rPr>
              <a:t>vẽ</a:t>
            </a:r>
            <a:r>
              <a:rPr lang="en-US" sz="2800" dirty="0">
                <a:latin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</a:rPr>
              <a:t>điểm</a:t>
            </a:r>
            <a:r>
              <a:rPr lang="en-US" sz="2800" dirty="0">
                <a:latin typeface="Times New Roman" pitchFamily="18" charset="0"/>
              </a:rPr>
              <a:t> C’ </a:t>
            </a:r>
            <a:r>
              <a:rPr lang="en-US" sz="2800" dirty="0" err="1">
                <a:latin typeface="Times New Roman" pitchFamily="18" charset="0"/>
              </a:rPr>
              <a:t>đối</a:t>
            </a:r>
            <a:r>
              <a:rPr lang="en-US" sz="2800" dirty="0">
                <a:latin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</a:rPr>
              <a:t>xứng</a:t>
            </a:r>
            <a:r>
              <a:rPr lang="en-US" sz="2800" dirty="0">
                <a:latin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</a:rPr>
              <a:t>với</a:t>
            </a:r>
            <a:r>
              <a:rPr lang="en-US" sz="2800" dirty="0">
                <a:latin typeface="Times New Roman" pitchFamily="18" charset="0"/>
              </a:rPr>
              <a:t> C qua d.</a:t>
            </a:r>
          </a:p>
          <a:p>
            <a:pPr marL="457200" indent="-457200" algn="just">
              <a:buFont typeface="Times New Roman" panose="02020603050405020304" pitchFamily="18" charset="0"/>
              <a:buChar char="‾"/>
            </a:pPr>
            <a:r>
              <a:rPr lang="en-US" sz="2800" dirty="0" err="1">
                <a:latin typeface="Times New Roman" pitchFamily="18" charset="0"/>
              </a:rPr>
              <a:t>Dùng</a:t>
            </a:r>
            <a:r>
              <a:rPr lang="en-US" sz="2800" dirty="0">
                <a:latin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</a:rPr>
              <a:t>thước</a:t>
            </a:r>
            <a:r>
              <a:rPr lang="en-US" sz="2800" dirty="0">
                <a:latin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</a:rPr>
              <a:t>để</a:t>
            </a:r>
            <a:r>
              <a:rPr lang="en-US" sz="2800" dirty="0">
                <a:latin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</a:rPr>
              <a:t>kiểm</a:t>
            </a:r>
            <a:r>
              <a:rPr lang="en-US" sz="2800" dirty="0">
                <a:latin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</a:rPr>
              <a:t>nghiệm</a:t>
            </a:r>
            <a:r>
              <a:rPr lang="en-US" sz="2800" dirty="0">
                <a:latin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</a:rPr>
              <a:t>rằng</a:t>
            </a:r>
            <a:r>
              <a:rPr lang="en-US" sz="2800" dirty="0">
                <a:latin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</a:rPr>
              <a:t>điểm</a:t>
            </a:r>
            <a:r>
              <a:rPr lang="en-US" sz="2800" dirty="0">
                <a:latin typeface="Times New Roman" pitchFamily="18" charset="0"/>
              </a:rPr>
              <a:t> C’ </a:t>
            </a:r>
            <a:r>
              <a:rPr lang="en-US" sz="2800" dirty="0" err="1">
                <a:latin typeface="Times New Roman" pitchFamily="18" charset="0"/>
              </a:rPr>
              <a:t>thuộc</a:t>
            </a:r>
            <a:r>
              <a:rPr lang="en-US" sz="2800" dirty="0">
                <a:latin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</a:rPr>
              <a:t>đoạn</a:t>
            </a:r>
            <a:r>
              <a:rPr lang="en-US" sz="2800" dirty="0">
                <a:latin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</a:rPr>
              <a:t>thẳng</a:t>
            </a:r>
            <a:r>
              <a:rPr lang="en-US" sz="2800" dirty="0">
                <a:latin typeface="Times New Roman" pitchFamily="18" charset="0"/>
              </a:rPr>
              <a:t> A’B’. </a:t>
            </a:r>
          </a:p>
        </p:txBody>
      </p:sp>
      <p:sp>
        <p:nvSpPr>
          <p:cNvPr id="12" name="Line 10"/>
          <p:cNvSpPr>
            <a:spLocks noChangeShapeType="1"/>
          </p:cNvSpPr>
          <p:nvPr/>
        </p:nvSpPr>
        <p:spPr bwMode="auto">
          <a:xfrm>
            <a:off x="1687812" y="3500575"/>
            <a:ext cx="2667000" cy="0"/>
          </a:xfrm>
          <a:prstGeom prst="line">
            <a:avLst/>
          </a:prstGeom>
          <a:noFill/>
          <a:ln w="38100">
            <a:solidFill>
              <a:srgbClr val="CC33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3" name="Line 11"/>
          <p:cNvSpPr>
            <a:spLocks noChangeShapeType="1"/>
          </p:cNvSpPr>
          <p:nvPr/>
        </p:nvSpPr>
        <p:spPr bwMode="auto">
          <a:xfrm flipV="1">
            <a:off x="2221212" y="2433775"/>
            <a:ext cx="1524000" cy="381000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4" name="Line 12"/>
          <p:cNvSpPr>
            <a:spLocks noChangeShapeType="1"/>
          </p:cNvSpPr>
          <p:nvPr/>
        </p:nvSpPr>
        <p:spPr bwMode="auto">
          <a:xfrm>
            <a:off x="2221212" y="4262575"/>
            <a:ext cx="1524000" cy="381000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5" name="Line 13"/>
          <p:cNvSpPr>
            <a:spLocks noChangeShapeType="1"/>
          </p:cNvSpPr>
          <p:nvPr/>
        </p:nvSpPr>
        <p:spPr bwMode="auto">
          <a:xfrm>
            <a:off x="2221212" y="2814775"/>
            <a:ext cx="0" cy="1447800"/>
          </a:xfrm>
          <a:prstGeom prst="line">
            <a:avLst/>
          </a:prstGeom>
          <a:noFill/>
          <a:ln w="19050">
            <a:solidFill>
              <a:schemeClr val="tx1"/>
            </a:solidFill>
            <a:prstDash val="dash"/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6" name="Line 14"/>
          <p:cNvSpPr>
            <a:spLocks noChangeShapeType="1"/>
          </p:cNvSpPr>
          <p:nvPr/>
        </p:nvSpPr>
        <p:spPr bwMode="auto">
          <a:xfrm>
            <a:off x="3745212" y="2433775"/>
            <a:ext cx="0" cy="2209800"/>
          </a:xfrm>
          <a:prstGeom prst="line">
            <a:avLst/>
          </a:prstGeom>
          <a:noFill/>
          <a:ln w="19050">
            <a:solidFill>
              <a:schemeClr val="tx1"/>
            </a:solidFill>
            <a:prstDash val="dash"/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7" name="Line 15"/>
          <p:cNvSpPr>
            <a:spLocks noChangeShapeType="1"/>
          </p:cNvSpPr>
          <p:nvPr/>
        </p:nvSpPr>
        <p:spPr bwMode="auto">
          <a:xfrm>
            <a:off x="3211812" y="2586175"/>
            <a:ext cx="0" cy="1905000"/>
          </a:xfrm>
          <a:prstGeom prst="line">
            <a:avLst/>
          </a:prstGeom>
          <a:noFill/>
          <a:ln w="19050">
            <a:solidFill>
              <a:schemeClr val="tx1"/>
            </a:solidFill>
            <a:prstDash val="dash"/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8" name="Line 16"/>
          <p:cNvSpPr>
            <a:spLocks noChangeShapeType="1"/>
          </p:cNvSpPr>
          <p:nvPr/>
        </p:nvSpPr>
        <p:spPr bwMode="auto">
          <a:xfrm>
            <a:off x="2145012" y="3119575"/>
            <a:ext cx="152400" cy="76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9" name="Line 17"/>
          <p:cNvSpPr>
            <a:spLocks noChangeShapeType="1"/>
          </p:cNvSpPr>
          <p:nvPr/>
        </p:nvSpPr>
        <p:spPr bwMode="auto">
          <a:xfrm>
            <a:off x="2145012" y="3805375"/>
            <a:ext cx="152400" cy="76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0" name="Line 18"/>
          <p:cNvSpPr>
            <a:spLocks noChangeShapeType="1"/>
          </p:cNvSpPr>
          <p:nvPr/>
        </p:nvSpPr>
        <p:spPr bwMode="auto">
          <a:xfrm>
            <a:off x="3669012" y="2967175"/>
            <a:ext cx="152400" cy="76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1" name="Line 19"/>
          <p:cNvSpPr>
            <a:spLocks noChangeShapeType="1"/>
          </p:cNvSpPr>
          <p:nvPr/>
        </p:nvSpPr>
        <p:spPr bwMode="auto">
          <a:xfrm>
            <a:off x="3669012" y="3043375"/>
            <a:ext cx="152400" cy="76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2" name="Line 20"/>
          <p:cNvSpPr>
            <a:spLocks noChangeShapeType="1"/>
          </p:cNvSpPr>
          <p:nvPr/>
        </p:nvSpPr>
        <p:spPr bwMode="auto">
          <a:xfrm>
            <a:off x="3669012" y="3957775"/>
            <a:ext cx="152400" cy="76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3" name="Line 21"/>
          <p:cNvSpPr>
            <a:spLocks noChangeShapeType="1"/>
          </p:cNvSpPr>
          <p:nvPr/>
        </p:nvSpPr>
        <p:spPr bwMode="auto">
          <a:xfrm>
            <a:off x="3669012" y="4033975"/>
            <a:ext cx="152400" cy="76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4" name="Line 22"/>
          <p:cNvSpPr>
            <a:spLocks noChangeShapeType="1"/>
          </p:cNvSpPr>
          <p:nvPr/>
        </p:nvSpPr>
        <p:spPr bwMode="auto">
          <a:xfrm>
            <a:off x="3059412" y="2967175"/>
            <a:ext cx="304800" cy="152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5" name="Line 23"/>
          <p:cNvSpPr>
            <a:spLocks noChangeShapeType="1"/>
          </p:cNvSpPr>
          <p:nvPr/>
        </p:nvSpPr>
        <p:spPr bwMode="auto">
          <a:xfrm>
            <a:off x="3059412" y="3957775"/>
            <a:ext cx="304800" cy="152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6" name="Line 24"/>
          <p:cNvSpPr>
            <a:spLocks noChangeShapeType="1"/>
          </p:cNvSpPr>
          <p:nvPr/>
        </p:nvSpPr>
        <p:spPr bwMode="auto">
          <a:xfrm flipH="1">
            <a:off x="3135612" y="2967175"/>
            <a:ext cx="228600" cy="152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7" name="Line 25"/>
          <p:cNvSpPr>
            <a:spLocks noChangeShapeType="1"/>
          </p:cNvSpPr>
          <p:nvPr/>
        </p:nvSpPr>
        <p:spPr bwMode="auto">
          <a:xfrm flipH="1">
            <a:off x="3135612" y="3957775"/>
            <a:ext cx="228600" cy="152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8" name="Text Box 27"/>
          <p:cNvSpPr txBox="1">
            <a:spLocks noChangeArrowheads="1"/>
          </p:cNvSpPr>
          <p:nvPr/>
        </p:nvSpPr>
        <p:spPr bwMode="auto">
          <a:xfrm>
            <a:off x="3021312" y="2192475"/>
            <a:ext cx="3810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dirty="0"/>
              <a:t>C</a:t>
            </a:r>
          </a:p>
        </p:txBody>
      </p:sp>
      <p:sp>
        <p:nvSpPr>
          <p:cNvPr id="29" name="Text Box 29"/>
          <p:cNvSpPr txBox="1">
            <a:spLocks noChangeArrowheads="1"/>
          </p:cNvSpPr>
          <p:nvPr/>
        </p:nvSpPr>
        <p:spPr bwMode="auto">
          <a:xfrm>
            <a:off x="2068812" y="4287975"/>
            <a:ext cx="6096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dirty="0"/>
              <a:t>A’</a:t>
            </a:r>
          </a:p>
        </p:txBody>
      </p:sp>
      <p:sp>
        <p:nvSpPr>
          <p:cNvPr id="30" name="Text Box 30"/>
          <p:cNvSpPr txBox="1">
            <a:spLocks noChangeArrowheads="1"/>
          </p:cNvSpPr>
          <p:nvPr/>
        </p:nvSpPr>
        <p:spPr bwMode="auto">
          <a:xfrm>
            <a:off x="3034012" y="4529275"/>
            <a:ext cx="6096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/>
              <a:t>C’</a:t>
            </a:r>
          </a:p>
        </p:txBody>
      </p:sp>
      <p:sp>
        <p:nvSpPr>
          <p:cNvPr id="31" name="Text Box 31"/>
          <p:cNvSpPr txBox="1">
            <a:spLocks noChangeArrowheads="1"/>
          </p:cNvSpPr>
          <p:nvPr/>
        </p:nvSpPr>
        <p:spPr bwMode="auto">
          <a:xfrm>
            <a:off x="3592812" y="4668975"/>
            <a:ext cx="6096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dirty="0"/>
              <a:t>B’</a:t>
            </a:r>
          </a:p>
        </p:txBody>
      </p:sp>
      <p:sp>
        <p:nvSpPr>
          <p:cNvPr id="32" name="Text Box 32"/>
          <p:cNvSpPr txBox="1">
            <a:spLocks noChangeArrowheads="1"/>
          </p:cNvSpPr>
          <p:nvPr/>
        </p:nvSpPr>
        <p:spPr bwMode="auto">
          <a:xfrm>
            <a:off x="1687812" y="3195775"/>
            <a:ext cx="3810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dirty="0"/>
              <a:t>d</a:t>
            </a:r>
          </a:p>
        </p:txBody>
      </p:sp>
      <p:sp>
        <p:nvSpPr>
          <p:cNvPr id="33" name="Line 33"/>
          <p:cNvSpPr>
            <a:spLocks noChangeShapeType="1"/>
          </p:cNvSpPr>
          <p:nvPr/>
        </p:nvSpPr>
        <p:spPr bwMode="auto">
          <a:xfrm>
            <a:off x="2221212" y="3348175"/>
            <a:ext cx="152400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34" name="Line 34"/>
          <p:cNvSpPr>
            <a:spLocks noChangeShapeType="1"/>
          </p:cNvSpPr>
          <p:nvPr/>
        </p:nvSpPr>
        <p:spPr bwMode="auto">
          <a:xfrm>
            <a:off x="2373612" y="3348175"/>
            <a:ext cx="0" cy="1524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35" name="Line 35"/>
          <p:cNvSpPr>
            <a:spLocks noChangeShapeType="1"/>
          </p:cNvSpPr>
          <p:nvPr/>
        </p:nvSpPr>
        <p:spPr bwMode="auto">
          <a:xfrm>
            <a:off x="3211812" y="3348175"/>
            <a:ext cx="152400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36" name="Line 36"/>
          <p:cNvSpPr>
            <a:spLocks noChangeShapeType="1"/>
          </p:cNvSpPr>
          <p:nvPr/>
        </p:nvSpPr>
        <p:spPr bwMode="auto">
          <a:xfrm>
            <a:off x="3364212" y="3348175"/>
            <a:ext cx="0" cy="1524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37" name="Line 37"/>
          <p:cNvSpPr>
            <a:spLocks noChangeShapeType="1"/>
          </p:cNvSpPr>
          <p:nvPr/>
        </p:nvSpPr>
        <p:spPr bwMode="auto">
          <a:xfrm>
            <a:off x="3745212" y="3348175"/>
            <a:ext cx="152400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38" name="Line 38"/>
          <p:cNvSpPr>
            <a:spLocks noChangeShapeType="1"/>
          </p:cNvSpPr>
          <p:nvPr/>
        </p:nvSpPr>
        <p:spPr bwMode="auto">
          <a:xfrm>
            <a:off x="3897612" y="3348175"/>
            <a:ext cx="0" cy="1524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39" name="Text Box 47"/>
          <p:cNvSpPr txBox="1">
            <a:spLocks noChangeArrowheads="1"/>
          </p:cNvSpPr>
          <p:nvPr/>
        </p:nvSpPr>
        <p:spPr bwMode="auto">
          <a:xfrm>
            <a:off x="2068812" y="2433775"/>
            <a:ext cx="3810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/>
              <a:t>A</a:t>
            </a:r>
          </a:p>
        </p:txBody>
      </p:sp>
      <p:sp>
        <p:nvSpPr>
          <p:cNvPr id="40" name="Text Box 48"/>
          <p:cNvSpPr txBox="1">
            <a:spLocks noChangeArrowheads="1"/>
          </p:cNvSpPr>
          <p:nvPr/>
        </p:nvSpPr>
        <p:spPr bwMode="auto">
          <a:xfrm>
            <a:off x="3580112" y="2052775"/>
            <a:ext cx="3810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/>
              <a:t>B</a:t>
            </a:r>
          </a:p>
        </p:txBody>
      </p:sp>
      <p:sp>
        <p:nvSpPr>
          <p:cNvPr id="41" name="Oval 72"/>
          <p:cNvSpPr>
            <a:spLocks noChangeArrowheads="1"/>
          </p:cNvSpPr>
          <p:nvPr/>
        </p:nvSpPr>
        <p:spPr bwMode="auto">
          <a:xfrm>
            <a:off x="2195812" y="2776675"/>
            <a:ext cx="76200" cy="762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2" name="Oval 73"/>
          <p:cNvSpPr>
            <a:spLocks noChangeArrowheads="1"/>
          </p:cNvSpPr>
          <p:nvPr/>
        </p:nvSpPr>
        <p:spPr bwMode="auto">
          <a:xfrm>
            <a:off x="3173712" y="2535375"/>
            <a:ext cx="76200" cy="762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3" name="Oval 74"/>
          <p:cNvSpPr>
            <a:spLocks noChangeArrowheads="1"/>
          </p:cNvSpPr>
          <p:nvPr/>
        </p:nvSpPr>
        <p:spPr bwMode="auto">
          <a:xfrm>
            <a:off x="3707112" y="2395675"/>
            <a:ext cx="76200" cy="762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4" name="Oval 75"/>
          <p:cNvSpPr>
            <a:spLocks noChangeArrowheads="1"/>
          </p:cNvSpPr>
          <p:nvPr/>
        </p:nvSpPr>
        <p:spPr bwMode="auto">
          <a:xfrm>
            <a:off x="2195812" y="4224475"/>
            <a:ext cx="76200" cy="762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5" name="Oval 76"/>
          <p:cNvSpPr>
            <a:spLocks noChangeArrowheads="1"/>
          </p:cNvSpPr>
          <p:nvPr/>
        </p:nvSpPr>
        <p:spPr bwMode="auto">
          <a:xfrm>
            <a:off x="3186412" y="4478475"/>
            <a:ext cx="76200" cy="762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6" name="Oval 77"/>
          <p:cNvSpPr>
            <a:spLocks noChangeArrowheads="1"/>
          </p:cNvSpPr>
          <p:nvPr/>
        </p:nvSpPr>
        <p:spPr bwMode="auto">
          <a:xfrm>
            <a:off x="3707112" y="4618175"/>
            <a:ext cx="76200" cy="762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8" name="Text Box 29"/>
          <p:cNvSpPr txBox="1">
            <a:spLocks noChangeArrowheads="1"/>
          </p:cNvSpPr>
          <p:nvPr/>
        </p:nvSpPr>
        <p:spPr bwMode="auto">
          <a:xfrm>
            <a:off x="5345675" y="1141412"/>
            <a:ext cx="3798325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en-US" sz="2800" dirty="0">
                <a:latin typeface="Times New Roman" pitchFamily="18" charset="0"/>
              </a:rPr>
              <a:t>* Hai </a:t>
            </a:r>
            <a:r>
              <a:rPr lang="en-US" sz="2800" dirty="0" err="1">
                <a:latin typeface="Times New Roman" pitchFamily="18" charset="0"/>
              </a:rPr>
              <a:t>đoạn</a:t>
            </a:r>
            <a:r>
              <a:rPr lang="en-US" sz="2800" dirty="0">
                <a:latin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</a:rPr>
              <a:t>thẳng</a:t>
            </a:r>
            <a:r>
              <a:rPr lang="en-US" sz="2800" dirty="0">
                <a:latin typeface="Times New Roman" pitchFamily="18" charset="0"/>
              </a:rPr>
              <a:t> AB </a:t>
            </a:r>
            <a:r>
              <a:rPr lang="en-US" sz="2800" dirty="0" err="1">
                <a:latin typeface="Times New Roman" pitchFamily="18" charset="0"/>
              </a:rPr>
              <a:t>và</a:t>
            </a:r>
            <a:r>
              <a:rPr lang="en-US" sz="2800" dirty="0">
                <a:latin typeface="Times New Roman" pitchFamily="18" charset="0"/>
              </a:rPr>
              <a:t> A’B’ </a:t>
            </a:r>
            <a:r>
              <a:rPr lang="en-US" sz="2800" dirty="0" err="1">
                <a:latin typeface="Times New Roman" pitchFamily="18" charset="0"/>
              </a:rPr>
              <a:t>gọi</a:t>
            </a:r>
            <a:r>
              <a:rPr lang="en-US" sz="2800" dirty="0">
                <a:latin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</a:rPr>
              <a:t>là</a:t>
            </a:r>
            <a:r>
              <a:rPr lang="en-US" sz="2800" dirty="0">
                <a:latin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</a:rPr>
              <a:t>hai</a:t>
            </a:r>
            <a:r>
              <a:rPr lang="en-US" sz="2800" dirty="0">
                <a:latin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</a:rPr>
              <a:t>đoạn</a:t>
            </a:r>
            <a:r>
              <a:rPr lang="en-US" sz="2800" dirty="0">
                <a:latin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</a:rPr>
              <a:t>thẳng</a:t>
            </a:r>
            <a:r>
              <a:rPr lang="en-US" sz="2800" dirty="0">
                <a:latin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</a:rPr>
              <a:t>đối</a:t>
            </a:r>
            <a:r>
              <a:rPr lang="en-US" sz="2800" dirty="0">
                <a:latin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</a:rPr>
              <a:t>xứng</a:t>
            </a:r>
            <a:r>
              <a:rPr lang="en-US" sz="2800" dirty="0">
                <a:latin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</a:rPr>
              <a:t>với</a:t>
            </a:r>
            <a:r>
              <a:rPr lang="en-US" sz="2800" dirty="0">
                <a:latin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</a:rPr>
              <a:t>nhau</a:t>
            </a:r>
            <a:r>
              <a:rPr lang="en-US" sz="2800" dirty="0">
                <a:latin typeface="Times New Roman" pitchFamily="18" charset="0"/>
              </a:rPr>
              <a:t> qua </a:t>
            </a:r>
            <a:r>
              <a:rPr lang="en-US" sz="2800" dirty="0" err="1">
                <a:latin typeface="Times New Roman" pitchFamily="18" charset="0"/>
              </a:rPr>
              <a:t>đường</a:t>
            </a:r>
            <a:r>
              <a:rPr lang="en-US" sz="2800" dirty="0">
                <a:latin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</a:rPr>
              <a:t>thẳng</a:t>
            </a:r>
            <a:r>
              <a:rPr lang="en-US" sz="2800" dirty="0">
                <a:latin typeface="Times New Roman" pitchFamily="18" charset="0"/>
              </a:rPr>
              <a:t> d. </a:t>
            </a:r>
          </a:p>
        </p:txBody>
      </p:sp>
      <p:sp>
        <p:nvSpPr>
          <p:cNvPr id="50" name="Oval Callout 49"/>
          <p:cNvSpPr/>
          <p:nvPr/>
        </p:nvSpPr>
        <p:spPr>
          <a:xfrm>
            <a:off x="5465802" y="3535913"/>
            <a:ext cx="3429000" cy="2793862"/>
          </a:xfrm>
          <a:prstGeom prst="wedgeEllipseCallou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spcBef>
                <a:spcPct val="50000"/>
              </a:spcBef>
            </a:pPr>
            <a:r>
              <a:rPr lang="en-US" sz="2800" dirty="0" err="1">
                <a:latin typeface="Times New Roman" pitchFamily="18" charset="0"/>
              </a:rPr>
              <a:t>Vậy</a:t>
            </a:r>
            <a:r>
              <a:rPr lang="en-US" sz="2800" dirty="0">
                <a:latin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</a:rPr>
              <a:t>thế</a:t>
            </a:r>
            <a:r>
              <a:rPr lang="en-US" sz="2800" dirty="0">
                <a:latin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</a:rPr>
              <a:t>nào</a:t>
            </a:r>
            <a:r>
              <a:rPr lang="en-US" sz="2800" dirty="0">
                <a:latin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</a:rPr>
              <a:t>là</a:t>
            </a:r>
            <a:r>
              <a:rPr lang="en-US" sz="2800" dirty="0">
                <a:latin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</a:rPr>
              <a:t>hai</a:t>
            </a:r>
            <a:r>
              <a:rPr lang="en-US" sz="2800" dirty="0">
                <a:latin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</a:rPr>
              <a:t>hình</a:t>
            </a:r>
            <a:r>
              <a:rPr lang="en-US" sz="2800" dirty="0">
                <a:latin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</a:rPr>
              <a:t>đối</a:t>
            </a:r>
            <a:r>
              <a:rPr lang="en-US" sz="2800" dirty="0">
                <a:latin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</a:rPr>
              <a:t>xứng</a:t>
            </a:r>
            <a:r>
              <a:rPr lang="en-US" sz="2800" dirty="0">
                <a:latin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</a:rPr>
              <a:t>với</a:t>
            </a:r>
            <a:r>
              <a:rPr lang="en-US" sz="2800" dirty="0">
                <a:latin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</a:rPr>
              <a:t>nhau</a:t>
            </a:r>
            <a:r>
              <a:rPr lang="en-US" sz="2800" dirty="0">
                <a:latin typeface="Times New Roman" pitchFamily="18" charset="0"/>
              </a:rPr>
              <a:t> qua </a:t>
            </a:r>
            <a:r>
              <a:rPr lang="en-US" sz="2800" dirty="0" err="1">
                <a:latin typeface="Times New Roman" pitchFamily="18" charset="0"/>
              </a:rPr>
              <a:t>đường</a:t>
            </a:r>
            <a:r>
              <a:rPr lang="en-US" sz="2800" dirty="0">
                <a:latin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</a:rPr>
              <a:t>thẳng</a:t>
            </a:r>
            <a:r>
              <a:rPr lang="en-US" sz="2800" dirty="0">
                <a:latin typeface="Times New Roman" pitchFamily="18" charset="0"/>
              </a:rPr>
              <a:t> d?</a:t>
            </a:r>
          </a:p>
        </p:txBody>
      </p:sp>
      <p:sp>
        <p:nvSpPr>
          <p:cNvPr id="51" name="Text Box 7"/>
          <p:cNvSpPr txBox="1">
            <a:spLocks noChangeArrowheads="1"/>
          </p:cNvSpPr>
          <p:nvPr/>
        </p:nvSpPr>
        <p:spPr bwMode="auto">
          <a:xfrm>
            <a:off x="0" y="-11781"/>
            <a:ext cx="91440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 b="1" i="1" dirty="0">
                <a:solidFill>
                  <a:srgbClr val="0000FF"/>
                </a:solidFill>
                <a:latin typeface="Times New Roman" pitchFamily="18" charset="0"/>
              </a:rPr>
              <a:t>  </a:t>
            </a:r>
            <a:r>
              <a:rPr lang="en-US" sz="3200" b="1" i="1" u="sng" dirty="0" err="1">
                <a:latin typeface="Times New Roman" pitchFamily="18" charset="0"/>
              </a:rPr>
              <a:t>Bài</a:t>
            </a:r>
            <a:r>
              <a:rPr lang="en-US" sz="3200" b="1" i="1" u="sng" dirty="0">
                <a:latin typeface="Times New Roman" pitchFamily="18" charset="0"/>
              </a:rPr>
              <a:t> 6</a:t>
            </a:r>
            <a:r>
              <a:rPr lang="en-US" sz="3200" dirty="0">
                <a:latin typeface="Times New Roman" pitchFamily="18" charset="0"/>
              </a:rPr>
              <a:t>:</a:t>
            </a:r>
            <a:r>
              <a:rPr lang="en-US" sz="3200" dirty="0">
                <a:solidFill>
                  <a:srgbClr val="0000FF"/>
                </a:solidFill>
                <a:latin typeface="Times New Roman" pitchFamily="18" charset="0"/>
              </a:rPr>
              <a:t>                      </a:t>
            </a:r>
            <a:r>
              <a:rPr lang="en-US" sz="3200" b="1" dirty="0">
                <a:solidFill>
                  <a:srgbClr val="FF0000"/>
                </a:solidFill>
                <a:latin typeface="Times New Roman" pitchFamily="18" charset="0"/>
              </a:rPr>
              <a:t>ĐỐI XỨNG TRỤC</a:t>
            </a:r>
            <a:endParaRPr lang="en-US" sz="3200" dirty="0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54" name="Text Box 8">
            <a:extLst>
              <a:ext uri="{FF2B5EF4-FFF2-40B4-BE49-F238E27FC236}">
                <a16:creationId xmlns="" xmlns:a16="http://schemas.microsoft.com/office/drawing/2014/main" id="{0D35ACCA-5D06-4BD1-A358-5E626DDB8CC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20598" y="1462853"/>
            <a:ext cx="5486400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514350" indent="-514350">
              <a:spcBef>
                <a:spcPct val="50000"/>
              </a:spcBef>
              <a:buFont typeface="+mj-lt"/>
              <a:buAutoNum type="arabicPeriod" startAt="2"/>
            </a:pPr>
            <a:r>
              <a:rPr lang="en-US" sz="2800" b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Hai </a:t>
            </a:r>
            <a:r>
              <a:rPr lang="en-US" sz="2800" b="1" u="sng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2800" b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u="sng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đối</a:t>
            </a:r>
            <a:r>
              <a:rPr lang="en-US" sz="2800" b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u="sng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xứng</a:t>
            </a:r>
            <a:r>
              <a:rPr lang="en-US" sz="2800" b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qua </a:t>
            </a:r>
            <a:r>
              <a:rPr lang="en-US" sz="2800" b="1" u="sng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2800" b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u="sng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đường</a:t>
            </a:r>
            <a:r>
              <a:rPr lang="en-US" sz="2800" b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u="sng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thẳng</a:t>
            </a:r>
            <a:r>
              <a:rPr lang="en-US" sz="2800" b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8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5" name="Text Box 10">
            <a:extLst>
              <a:ext uri="{FF2B5EF4-FFF2-40B4-BE49-F238E27FC236}">
                <a16:creationId xmlns="" xmlns:a16="http://schemas.microsoft.com/office/drawing/2014/main" id="{8E724EAA-9428-4153-A389-E4DB0B9B27C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36391" y="572051"/>
            <a:ext cx="5105400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514350" indent="-514350">
              <a:spcBef>
                <a:spcPct val="50000"/>
              </a:spcBef>
              <a:buFont typeface="+mj-lt"/>
              <a:buAutoNum type="arabicPeriod"/>
            </a:pPr>
            <a:r>
              <a:rPr lang="en-US" sz="2800" b="1" u="sng" dirty="0">
                <a:solidFill>
                  <a:srgbClr val="FF0000"/>
                </a:solidFill>
                <a:latin typeface="Times New Roman" pitchFamily="18" charset="0"/>
              </a:rPr>
              <a:t>Hai </a:t>
            </a:r>
            <a:r>
              <a:rPr lang="en-US" sz="2800" b="1" u="sng" dirty="0" err="1">
                <a:solidFill>
                  <a:srgbClr val="FF0000"/>
                </a:solidFill>
                <a:latin typeface="Times New Roman" pitchFamily="18" charset="0"/>
              </a:rPr>
              <a:t>điểm</a:t>
            </a:r>
            <a:r>
              <a:rPr lang="en-US" sz="2800" b="1" u="sng" dirty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2800" b="1" u="sng" dirty="0" err="1">
                <a:solidFill>
                  <a:srgbClr val="FF0000"/>
                </a:solidFill>
                <a:latin typeface="Times New Roman" pitchFamily="18" charset="0"/>
              </a:rPr>
              <a:t>đối</a:t>
            </a:r>
            <a:r>
              <a:rPr lang="en-US" sz="2800" b="1" u="sng" dirty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2800" b="1" u="sng" dirty="0" err="1">
                <a:solidFill>
                  <a:srgbClr val="FF0000"/>
                </a:solidFill>
                <a:latin typeface="Times New Roman" pitchFamily="18" charset="0"/>
              </a:rPr>
              <a:t>xứng</a:t>
            </a:r>
            <a:r>
              <a:rPr lang="en-US" sz="2800" b="1" u="sng" dirty="0">
                <a:solidFill>
                  <a:srgbClr val="FF0000"/>
                </a:solidFill>
                <a:latin typeface="Times New Roman" pitchFamily="18" charset="0"/>
              </a:rPr>
              <a:t> qua </a:t>
            </a:r>
            <a:r>
              <a:rPr lang="en-US" sz="2800" b="1" u="sng" dirty="0" err="1">
                <a:solidFill>
                  <a:srgbClr val="FF0000"/>
                </a:solidFill>
                <a:latin typeface="Times New Roman" pitchFamily="18" charset="0"/>
              </a:rPr>
              <a:t>một</a:t>
            </a:r>
            <a:r>
              <a:rPr lang="en-US" sz="2800" b="1" u="sng" dirty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2800" b="1" u="sng" dirty="0" err="1">
                <a:solidFill>
                  <a:srgbClr val="FF0000"/>
                </a:solidFill>
                <a:latin typeface="Times New Roman" pitchFamily="18" charset="0"/>
              </a:rPr>
              <a:t>đường</a:t>
            </a:r>
            <a:r>
              <a:rPr lang="en-US" sz="2800" b="1" u="sng" dirty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2800" b="1" u="sng" dirty="0" err="1">
                <a:solidFill>
                  <a:srgbClr val="FF0000"/>
                </a:solidFill>
                <a:latin typeface="Times New Roman" pitchFamily="18" charset="0"/>
              </a:rPr>
              <a:t>thẳng</a:t>
            </a:r>
            <a:r>
              <a:rPr lang="en-US" sz="2800" b="1" u="sng" dirty="0">
                <a:solidFill>
                  <a:srgbClr val="FF0000"/>
                </a:solidFill>
                <a:latin typeface="Times New Roman" pitchFamily="18" charset="0"/>
              </a:rPr>
              <a:t>.</a:t>
            </a:r>
            <a:endParaRPr lang="en-US" sz="2800" dirty="0">
              <a:solidFill>
                <a:srgbClr val="FF0000"/>
              </a:solidFill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917925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1" grpId="0"/>
      <p:bldP spid="48" grpId="0"/>
      <p:bldP spid="5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>
            <a:spLocks noChangeArrowheads="1"/>
          </p:cNvSpPr>
          <p:nvPr/>
        </p:nvSpPr>
        <p:spPr bwMode="auto">
          <a:xfrm>
            <a:off x="0" y="537126"/>
            <a:ext cx="5334000" cy="6473274"/>
          </a:xfrm>
          <a:prstGeom prst="rect">
            <a:avLst/>
          </a:prstGeom>
          <a:solidFill>
            <a:srgbClr val="CCFF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7" name="Text Box 31"/>
          <p:cNvSpPr txBox="1">
            <a:spLocks noChangeArrowheads="1"/>
          </p:cNvSpPr>
          <p:nvPr/>
        </p:nvSpPr>
        <p:spPr bwMode="auto">
          <a:xfrm>
            <a:off x="-2059" y="4249737"/>
            <a:ext cx="5331941" cy="20928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en-US" sz="2600" b="1" u="sng" dirty="0" err="1">
                <a:latin typeface="Times New Roman" pitchFamily="18" charset="0"/>
              </a:rPr>
              <a:t>Định</a:t>
            </a:r>
            <a:r>
              <a:rPr lang="en-US" sz="2600" b="1" u="sng" dirty="0">
                <a:latin typeface="Times New Roman" pitchFamily="18" charset="0"/>
              </a:rPr>
              <a:t> </a:t>
            </a:r>
            <a:r>
              <a:rPr lang="en-US" sz="2600" b="1" u="sng" dirty="0" err="1">
                <a:latin typeface="Times New Roman" pitchFamily="18" charset="0"/>
              </a:rPr>
              <a:t>nghĩa</a:t>
            </a:r>
            <a:r>
              <a:rPr lang="en-US" sz="2600" b="1" dirty="0">
                <a:latin typeface="Times New Roman" pitchFamily="18" charset="0"/>
              </a:rPr>
              <a:t>: </a:t>
            </a:r>
            <a:r>
              <a:rPr lang="en-US" sz="2600" dirty="0" err="1">
                <a:latin typeface="Times New Roman" pitchFamily="18" charset="0"/>
              </a:rPr>
              <a:t>Hai</a:t>
            </a:r>
            <a:r>
              <a:rPr lang="en-US" sz="2600" dirty="0">
                <a:latin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</a:rPr>
              <a:t>hình</a:t>
            </a:r>
            <a:r>
              <a:rPr lang="en-US" sz="2600" dirty="0">
                <a:latin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</a:rPr>
              <a:t>gọi</a:t>
            </a:r>
            <a:r>
              <a:rPr lang="en-US" sz="2600" dirty="0">
                <a:latin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</a:rPr>
              <a:t>là</a:t>
            </a:r>
            <a:r>
              <a:rPr lang="en-US" sz="2600" dirty="0">
                <a:latin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</a:rPr>
              <a:t>đối</a:t>
            </a:r>
            <a:r>
              <a:rPr lang="en-US" sz="2600" dirty="0">
                <a:latin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</a:rPr>
              <a:t>xứng</a:t>
            </a:r>
            <a:r>
              <a:rPr lang="en-US" sz="2600" dirty="0">
                <a:latin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</a:rPr>
              <a:t>với</a:t>
            </a:r>
            <a:r>
              <a:rPr lang="en-US" sz="2600" dirty="0">
                <a:latin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</a:rPr>
              <a:t>nhau</a:t>
            </a:r>
            <a:r>
              <a:rPr lang="en-US" sz="2600" dirty="0">
                <a:latin typeface="Times New Roman" pitchFamily="18" charset="0"/>
              </a:rPr>
              <a:t> qua </a:t>
            </a:r>
            <a:r>
              <a:rPr lang="en-US" sz="2600" dirty="0" err="1">
                <a:latin typeface="Times New Roman" pitchFamily="18" charset="0"/>
              </a:rPr>
              <a:t>đường</a:t>
            </a:r>
            <a:r>
              <a:rPr lang="en-US" sz="2600" dirty="0">
                <a:latin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</a:rPr>
              <a:t>thẳng</a:t>
            </a:r>
            <a:r>
              <a:rPr lang="en-US" sz="2600" dirty="0">
                <a:latin typeface="Times New Roman" pitchFamily="18" charset="0"/>
              </a:rPr>
              <a:t> d </a:t>
            </a:r>
            <a:r>
              <a:rPr lang="en-US" sz="2600" dirty="0" err="1">
                <a:latin typeface="Times New Roman" pitchFamily="18" charset="0"/>
              </a:rPr>
              <a:t>nếu</a:t>
            </a:r>
            <a:r>
              <a:rPr lang="en-US" sz="2600" dirty="0">
                <a:latin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</a:rPr>
              <a:t>mỗi</a:t>
            </a:r>
            <a:r>
              <a:rPr lang="en-US" sz="2600" dirty="0">
                <a:latin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</a:rPr>
              <a:t>điểm</a:t>
            </a:r>
            <a:r>
              <a:rPr lang="en-US" sz="2600" dirty="0">
                <a:latin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</a:rPr>
              <a:t>thuộc</a:t>
            </a:r>
            <a:r>
              <a:rPr lang="en-US" sz="2600" dirty="0">
                <a:latin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</a:rPr>
              <a:t>hình</a:t>
            </a:r>
            <a:r>
              <a:rPr lang="en-US" sz="2600" dirty="0">
                <a:latin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</a:rPr>
              <a:t>này</a:t>
            </a:r>
            <a:r>
              <a:rPr lang="en-US" sz="2600" dirty="0">
                <a:latin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</a:rPr>
              <a:t>đối</a:t>
            </a:r>
            <a:r>
              <a:rPr lang="en-US" sz="2600" dirty="0">
                <a:latin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</a:rPr>
              <a:t>xứng</a:t>
            </a:r>
            <a:r>
              <a:rPr lang="en-US" sz="2600" dirty="0">
                <a:latin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</a:rPr>
              <a:t>với</a:t>
            </a:r>
            <a:r>
              <a:rPr lang="en-US" sz="2600" dirty="0">
                <a:latin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</a:rPr>
              <a:t>một</a:t>
            </a:r>
            <a:r>
              <a:rPr lang="en-US" sz="2600" dirty="0">
                <a:latin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</a:rPr>
              <a:t>điểm</a:t>
            </a:r>
            <a:r>
              <a:rPr lang="en-US" sz="2600" dirty="0">
                <a:latin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</a:rPr>
              <a:t>thuộc</a:t>
            </a:r>
            <a:r>
              <a:rPr lang="en-US" sz="2600" dirty="0">
                <a:latin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</a:rPr>
              <a:t>hình</a:t>
            </a:r>
            <a:r>
              <a:rPr lang="en-US" sz="2600" dirty="0">
                <a:latin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</a:rPr>
              <a:t>kia</a:t>
            </a:r>
            <a:r>
              <a:rPr lang="en-US" sz="2600" dirty="0">
                <a:latin typeface="Times New Roman" pitchFamily="18" charset="0"/>
              </a:rPr>
              <a:t> qua </a:t>
            </a:r>
            <a:r>
              <a:rPr lang="en-US" sz="2600" dirty="0" err="1">
                <a:latin typeface="Times New Roman" pitchFamily="18" charset="0"/>
              </a:rPr>
              <a:t>đường</a:t>
            </a:r>
            <a:r>
              <a:rPr lang="en-US" sz="2600" dirty="0">
                <a:latin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</a:rPr>
              <a:t>thẳng</a:t>
            </a:r>
            <a:r>
              <a:rPr lang="en-US" sz="2600" dirty="0">
                <a:latin typeface="Times New Roman" pitchFamily="18" charset="0"/>
              </a:rPr>
              <a:t> d </a:t>
            </a:r>
            <a:r>
              <a:rPr lang="en-US" sz="2600" dirty="0" err="1">
                <a:latin typeface="Times New Roman" pitchFamily="18" charset="0"/>
              </a:rPr>
              <a:t>và</a:t>
            </a:r>
            <a:r>
              <a:rPr lang="en-US" sz="2600" dirty="0">
                <a:latin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</a:rPr>
              <a:t>ngược</a:t>
            </a:r>
            <a:r>
              <a:rPr lang="en-US" sz="2600" dirty="0">
                <a:latin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</a:rPr>
              <a:t>lại</a:t>
            </a:r>
            <a:r>
              <a:rPr lang="en-US" sz="2600" dirty="0">
                <a:latin typeface="Times New Roman" pitchFamily="18" charset="0"/>
              </a:rPr>
              <a:t>.</a:t>
            </a:r>
          </a:p>
        </p:txBody>
      </p:sp>
      <p:sp>
        <p:nvSpPr>
          <p:cNvPr id="8" name="Text Box 32"/>
          <p:cNvSpPr txBox="1">
            <a:spLocks noChangeArrowheads="1"/>
          </p:cNvSpPr>
          <p:nvPr/>
        </p:nvSpPr>
        <p:spPr bwMode="auto">
          <a:xfrm>
            <a:off x="-44081" y="6192891"/>
            <a:ext cx="5561922" cy="8925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600" dirty="0">
                <a:latin typeface="Times New Roman" pitchFamily="18" charset="0"/>
              </a:rPr>
              <a:t>* </a:t>
            </a:r>
            <a:r>
              <a:rPr lang="en-US" sz="2600" dirty="0" err="1">
                <a:latin typeface="Times New Roman" pitchFamily="18" charset="0"/>
              </a:rPr>
              <a:t>Đường</a:t>
            </a:r>
            <a:r>
              <a:rPr lang="en-US" sz="2600" dirty="0">
                <a:latin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</a:rPr>
              <a:t>thẳng</a:t>
            </a:r>
            <a:r>
              <a:rPr lang="en-US" sz="2600" dirty="0">
                <a:latin typeface="Times New Roman" pitchFamily="18" charset="0"/>
              </a:rPr>
              <a:t> d </a:t>
            </a:r>
            <a:r>
              <a:rPr lang="en-US" sz="2600" dirty="0" err="1">
                <a:latin typeface="Times New Roman" pitchFamily="18" charset="0"/>
              </a:rPr>
              <a:t>gọi</a:t>
            </a:r>
            <a:r>
              <a:rPr lang="en-US" sz="2600" dirty="0">
                <a:latin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</a:rPr>
              <a:t>là</a:t>
            </a:r>
            <a:r>
              <a:rPr lang="en-US" sz="2600" dirty="0">
                <a:latin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</a:rPr>
              <a:t>trục</a:t>
            </a:r>
            <a:r>
              <a:rPr lang="en-US" sz="2600" dirty="0">
                <a:latin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</a:rPr>
              <a:t>đối</a:t>
            </a:r>
            <a:r>
              <a:rPr lang="en-US" sz="2600" dirty="0">
                <a:latin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</a:rPr>
              <a:t>xứng</a:t>
            </a:r>
            <a:r>
              <a:rPr lang="en-US" sz="2600" dirty="0">
                <a:latin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</a:rPr>
              <a:t>của</a:t>
            </a:r>
            <a:r>
              <a:rPr lang="en-US" sz="2600" dirty="0">
                <a:latin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</a:rPr>
              <a:t>hai</a:t>
            </a:r>
            <a:r>
              <a:rPr lang="en-US" sz="2600" dirty="0">
                <a:latin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</a:rPr>
              <a:t>hình</a:t>
            </a:r>
            <a:r>
              <a:rPr lang="en-US" sz="2600" dirty="0">
                <a:latin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</a:rPr>
              <a:t>đó</a:t>
            </a:r>
            <a:r>
              <a:rPr lang="en-US" sz="2600" dirty="0">
                <a:latin typeface="Times New Roman" pitchFamily="18" charset="0"/>
              </a:rPr>
              <a:t>.</a:t>
            </a:r>
          </a:p>
        </p:txBody>
      </p:sp>
      <p:sp>
        <p:nvSpPr>
          <p:cNvPr id="10" name="Rectangle 6">
            <a:hlinkClick r:id="rId2"/>
          </p:cNvPr>
          <p:cNvSpPr>
            <a:spLocks noChangeArrowheads="1"/>
          </p:cNvSpPr>
          <p:nvPr/>
        </p:nvSpPr>
        <p:spPr bwMode="auto">
          <a:xfrm>
            <a:off x="5331941" y="537124"/>
            <a:ext cx="3810000" cy="6473271"/>
          </a:xfrm>
          <a:prstGeom prst="rect">
            <a:avLst/>
          </a:prstGeom>
          <a:ln w="9525"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endParaRPr lang="en-US" b="1">
              <a:latin typeface="Times New Roman" pitchFamily="18" charset="0"/>
            </a:endParaRPr>
          </a:p>
        </p:txBody>
      </p:sp>
      <p:sp>
        <p:nvSpPr>
          <p:cNvPr id="12" name="Line 10"/>
          <p:cNvSpPr>
            <a:spLocks noChangeShapeType="1"/>
          </p:cNvSpPr>
          <p:nvPr/>
        </p:nvSpPr>
        <p:spPr bwMode="auto">
          <a:xfrm>
            <a:off x="1580783" y="2916237"/>
            <a:ext cx="2667000" cy="0"/>
          </a:xfrm>
          <a:prstGeom prst="line">
            <a:avLst/>
          </a:prstGeom>
          <a:noFill/>
          <a:ln w="38100">
            <a:solidFill>
              <a:srgbClr val="CC33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3" name="Line 11"/>
          <p:cNvSpPr>
            <a:spLocks noChangeShapeType="1"/>
          </p:cNvSpPr>
          <p:nvPr/>
        </p:nvSpPr>
        <p:spPr bwMode="auto">
          <a:xfrm flipV="1">
            <a:off x="2114183" y="1849437"/>
            <a:ext cx="1524000" cy="381000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4" name="Line 12"/>
          <p:cNvSpPr>
            <a:spLocks noChangeShapeType="1"/>
          </p:cNvSpPr>
          <p:nvPr/>
        </p:nvSpPr>
        <p:spPr bwMode="auto">
          <a:xfrm>
            <a:off x="2114183" y="3678237"/>
            <a:ext cx="1524000" cy="381000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5" name="Line 13"/>
          <p:cNvSpPr>
            <a:spLocks noChangeShapeType="1"/>
          </p:cNvSpPr>
          <p:nvPr/>
        </p:nvSpPr>
        <p:spPr bwMode="auto">
          <a:xfrm>
            <a:off x="2114183" y="2230437"/>
            <a:ext cx="0" cy="1447800"/>
          </a:xfrm>
          <a:prstGeom prst="line">
            <a:avLst/>
          </a:prstGeom>
          <a:noFill/>
          <a:ln w="19050">
            <a:solidFill>
              <a:schemeClr val="tx1"/>
            </a:solidFill>
            <a:prstDash val="dash"/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6" name="Line 14"/>
          <p:cNvSpPr>
            <a:spLocks noChangeShapeType="1"/>
          </p:cNvSpPr>
          <p:nvPr/>
        </p:nvSpPr>
        <p:spPr bwMode="auto">
          <a:xfrm>
            <a:off x="3638183" y="1849437"/>
            <a:ext cx="0" cy="2209800"/>
          </a:xfrm>
          <a:prstGeom prst="line">
            <a:avLst/>
          </a:prstGeom>
          <a:noFill/>
          <a:ln w="19050">
            <a:solidFill>
              <a:schemeClr val="tx1"/>
            </a:solidFill>
            <a:prstDash val="dash"/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7" name="Line 15"/>
          <p:cNvSpPr>
            <a:spLocks noChangeShapeType="1"/>
          </p:cNvSpPr>
          <p:nvPr/>
        </p:nvSpPr>
        <p:spPr bwMode="auto">
          <a:xfrm>
            <a:off x="3104783" y="2001837"/>
            <a:ext cx="0" cy="1905000"/>
          </a:xfrm>
          <a:prstGeom prst="line">
            <a:avLst/>
          </a:prstGeom>
          <a:noFill/>
          <a:ln w="19050">
            <a:solidFill>
              <a:schemeClr val="tx1"/>
            </a:solidFill>
            <a:prstDash val="dash"/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8" name="Line 16"/>
          <p:cNvSpPr>
            <a:spLocks noChangeShapeType="1"/>
          </p:cNvSpPr>
          <p:nvPr/>
        </p:nvSpPr>
        <p:spPr bwMode="auto">
          <a:xfrm>
            <a:off x="2037983" y="2535237"/>
            <a:ext cx="152400" cy="76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9" name="Line 17"/>
          <p:cNvSpPr>
            <a:spLocks noChangeShapeType="1"/>
          </p:cNvSpPr>
          <p:nvPr/>
        </p:nvSpPr>
        <p:spPr bwMode="auto">
          <a:xfrm>
            <a:off x="2037983" y="3221037"/>
            <a:ext cx="152400" cy="76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0" name="Line 18"/>
          <p:cNvSpPr>
            <a:spLocks noChangeShapeType="1"/>
          </p:cNvSpPr>
          <p:nvPr/>
        </p:nvSpPr>
        <p:spPr bwMode="auto">
          <a:xfrm>
            <a:off x="3561983" y="2382837"/>
            <a:ext cx="152400" cy="76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1" name="Line 19"/>
          <p:cNvSpPr>
            <a:spLocks noChangeShapeType="1"/>
          </p:cNvSpPr>
          <p:nvPr/>
        </p:nvSpPr>
        <p:spPr bwMode="auto">
          <a:xfrm>
            <a:off x="3561983" y="2459037"/>
            <a:ext cx="152400" cy="76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2" name="Line 20"/>
          <p:cNvSpPr>
            <a:spLocks noChangeShapeType="1"/>
          </p:cNvSpPr>
          <p:nvPr/>
        </p:nvSpPr>
        <p:spPr bwMode="auto">
          <a:xfrm>
            <a:off x="3561983" y="3373437"/>
            <a:ext cx="152400" cy="76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3" name="Line 21"/>
          <p:cNvSpPr>
            <a:spLocks noChangeShapeType="1"/>
          </p:cNvSpPr>
          <p:nvPr/>
        </p:nvSpPr>
        <p:spPr bwMode="auto">
          <a:xfrm>
            <a:off x="3561983" y="3449637"/>
            <a:ext cx="152400" cy="76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4" name="Line 22"/>
          <p:cNvSpPr>
            <a:spLocks noChangeShapeType="1"/>
          </p:cNvSpPr>
          <p:nvPr/>
        </p:nvSpPr>
        <p:spPr bwMode="auto">
          <a:xfrm>
            <a:off x="2952383" y="2382837"/>
            <a:ext cx="304800" cy="152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5" name="Line 23"/>
          <p:cNvSpPr>
            <a:spLocks noChangeShapeType="1"/>
          </p:cNvSpPr>
          <p:nvPr/>
        </p:nvSpPr>
        <p:spPr bwMode="auto">
          <a:xfrm>
            <a:off x="2952383" y="3373437"/>
            <a:ext cx="304800" cy="152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6" name="Line 24"/>
          <p:cNvSpPr>
            <a:spLocks noChangeShapeType="1"/>
          </p:cNvSpPr>
          <p:nvPr/>
        </p:nvSpPr>
        <p:spPr bwMode="auto">
          <a:xfrm flipH="1">
            <a:off x="3028583" y="2382837"/>
            <a:ext cx="228600" cy="152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7" name="Line 25"/>
          <p:cNvSpPr>
            <a:spLocks noChangeShapeType="1"/>
          </p:cNvSpPr>
          <p:nvPr/>
        </p:nvSpPr>
        <p:spPr bwMode="auto">
          <a:xfrm flipH="1">
            <a:off x="3028583" y="3373437"/>
            <a:ext cx="228600" cy="152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8" name="Text Box 27"/>
          <p:cNvSpPr txBox="1">
            <a:spLocks noChangeArrowheads="1"/>
          </p:cNvSpPr>
          <p:nvPr/>
        </p:nvSpPr>
        <p:spPr bwMode="auto">
          <a:xfrm>
            <a:off x="2914283" y="1608137"/>
            <a:ext cx="3810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dirty="0"/>
              <a:t>C</a:t>
            </a:r>
          </a:p>
        </p:txBody>
      </p:sp>
      <p:sp>
        <p:nvSpPr>
          <p:cNvPr id="29" name="Text Box 29"/>
          <p:cNvSpPr txBox="1">
            <a:spLocks noChangeArrowheads="1"/>
          </p:cNvSpPr>
          <p:nvPr/>
        </p:nvSpPr>
        <p:spPr bwMode="auto">
          <a:xfrm>
            <a:off x="1961783" y="3703637"/>
            <a:ext cx="6096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dirty="0"/>
              <a:t>A’</a:t>
            </a:r>
          </a:p>
        </p:txBody>
      </p:sp>
      <p:sp>
        <p:nvSpPr>
          <p:cNvPr id="30" name="Text Box 30"/>
          <p:cNvSpPr txBox="1">
            <a:spLocks noChangeArrowheads="1"/>
          </p:cNvSpPr>
          <p:nvPr/>
        </p:nvSpPr>
        <p:spPr bwMode="auto">
          <a:xfrm>
            <a:off x="2926983" y="3944937"/>
            <a:ext cx="6096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/>
              <a:t>C’</a:t>
            </a:r>
          </a:p>
        </p:txBody>
      </p:sp>
      <p:sp>
        <p:nvSpPr>
          <p:cNvPr id="31" name="Text Box 31"/>
          <p:cNvSpPr txBox="1">
            <a:spLocks noChangeArrowheads="1"/>
          </p:cNvSpPr>
          <p:nvPr/>
        </p:nvSpPr>
        <p:spPr bwMode="auto">
          <a:xfrm>
            <a:off x="3485783" y="4084637"/>
            <a:ext cx="6096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dirty="0"/>
              <a:t>B’</a:t>
            </a:r>
          </a:p>
        </p:txBody>
      </p:sp>
      <p:sp>
        <p:nvSpPr>
          <p:cNvPr id="32" name="Text Box 32"/>
          <p:cNvSpPr txBox="1">
            <a:spLocks noChangeArrowheads="1"/>
          </p:cNvSpPr>
          <p:nvPr/>
        </p:nvSpPr>
        <p:spPr bwMode="auto">
          <a:xfrm>
            <a:off x="1580783" y="2611437"/>
            <a:ext cx="3810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dirty="0"/>
              <a:t>d</a:t>
            </a:r>
          </a:p>
        </p:txBody>
      </p:sp>
      <p:sp>
        <p:nvSpPr>
          <p:cNvPr id="33" name="Line 33"/>
          <p:cNvSpPr>
            <a:spLocks noChangeShapeType="1"/>
          </p:cNvSpPr>
          <p:nvPr/>
        </p:nvSpPr>
        <p:spPr bwMode="auto">
          <a:xfrm>
            <a:off x="2114183" y="2763837"/>
            <a:ext cx="152400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34" name="Line 34"/>
          <p:cNvSpPr>
            <a:spLocks noChangeShapeType="1"/>
          </p:cNvSpPr>
          <p:nvPr/>
        </p:nvSpPr>
        <p:spPr bwMode="auto">
          <a:xfrm>
            <a:off x="2266583" y="2763837"/>
            <a:ext cx="0" cy="1524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35" name="Line 35"/>
          <p:cNvSpPr>
            <a:spLocks noChangeShapeType="1"/>
          </p:cNvSpPr>
          <p:nvPr/>
        </p:nvSpPr>
        <p:spPr bwMode="auto">
          <a:xfrm>
            <a:off x="3104783" y="2763837"/>
            <a:ext cx="152400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36" name="Line 36"/>
          <p:cNvSpPr>
            <a:spLocks noChangeShapeType="1"/>
          </p:cNvSpPr>
          <p:nvPr/>
        </p:nvSpPr>
        <p:spPr bwMode="auto">
          <a:xfrm>
            <a:off x="3257183" y="2763837"/>
            <a:ext cx="0" cy="1524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37" name="Line 37"/>
          <p:cNvSpPr>
            <a:spLocks noChangeShapeType="1"/>
          </p:cNvSpPr>
          <p:nvPr/>
        </p:nvSpPr>
        <p:spPr bwMode="auto">
          <a:xfrm>
            <a:off x="3638183" y="2763837"/>
            <a:ext cx="152400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38" name="Line 38"/>
          <p:cNvSpPr>
            <a:spLocks noChangeShapeType="1"/>
          </p:cNvSpPr>
          <p:nvPr/>
        </p:nvSpPr>
        <p:spPr bwMode="auto">
          <a:xfrm>
            <a:off x="3790583" y="2763837"/>
            <a:ext cx="0" cy="1524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39" name="Text Box 47"/>
          <p:cNvSpPr txBox="1">
            <a:spLocks noChangeArrowheads="1"/>
          </p:cNvSpPr>
          <p:nvPr/>
        </p:nvSpPr>
        <p:spPr bwMode="auto">
          <a:xfrm>
            <a:off x="1961783" y="1849437"/>
            <a:ext cx="3810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/>
              <a:t>A</a:t>
            </a:r>
          </a:p>
        </p:txBody>
      </p:sp>
      <p:sp>
        <p:nvSpPr>
          <p:cNvPr id="40" name="Text Box 48"/>
          <p:cNvSpPr txBox="1">
            <a:spLocks noChangeArrowheads="1"/>
          </p:cNvSpPr>
          <p:nvPr/>
        </p:nvSpPr>
        <p:spPr bwMode="auto">
          <a:xfrm>
            <a:off x="3473083" y="1468437"/>
            <a:ext cx="3810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/>
              <a:t>B</a:t>
            </a:r>
          </a:p>
        </p:txBody>
      </p:sp>
      <p:sp>
        <p:nvSpPr>
          <p:cNvPr id="41" name="Oval 72"/>
          <p:cNvSpPr>
            <a:spLocks noChangeArrowheads="1"/>
          </p:cNvSpPr>
          <p:nvPr/>
        </p:nvSpPr>
        <p:spPr bwMode="auto">
          <a:xfrm>
            <a:off x="2088783" y="2192337"/>
            <a:ext cx="76200" cy="762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2" name="Oval 73"/>
          <p:cNvSpPr>
            <a:spLocks noChangeArrowheads="1"/>
          </p:cNvSpPr>
          <p:nvPr/>
        </p:nvSpPr>
        <p:spPr bwMode="auto">
          <a:xfrm>
            <a:off x="3066683" y="1951037"/>
            <a:ext cx="76200" cy="762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3" name="Oval 74"/>
          <p:cNvSpPr>
            <a:spLocks noChangeArrowheads="1"/>
          </p:cNvSpPr>
          <p:nvPr/>
        </p:nvSpPr>
        <p:spPr bwMode="auto">
          <a:xfrm>
            <a:off x="3600083" y="1811337"/>
            <a:ext cx="76200" cy="762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4" name="Oval 75"/>
          <p:cNvSpPr>
            <a:spLocks noChangeArrowheads="1"/>
          </p:cNvSpPr>
          <p:nvPr/>
        </p:nvSpPr>
        <p:spPr bwMode="auto">
          <a:xfrm>
            <a:off x="2088783" y="3640137"/>
            <a:ext cx="76200" cy="762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5" name="Oval 76"/>
          <p:cNvSpPr>
            <a:spLocks noChangeArrowheads="1"/>
          </p:cNvSpPr>
          <p:nvPr/>
        </p:nvSpPr>
        <p:spPr bwMode="auto">
          <a:xfrm>
            <a:off x="3079383" y="3894137"/>
            <a:ext cx="76200" cy="762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6" name="Oval 77"/>
          <p:cNvSpPr>
            <a:spLocks noChangeArrowheads="1"/>
          </p:cNvSpPr>
          <p:nvPr/>
        </p:nvSpPr>
        <p:spPr bwMode="auto">
          <a:xfrm>
            <a:off x="3600083" y="4033837"/>
            <a:ext cx="76200" cy="762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8" name="Text Box 29"/>
          <p:cNvSpPr txBox="1">
            <a:spLocks noChangeArrowheads="1"/>
          </p:cNvSpPr>
          <p:nvPr/>
        </p:nvSpPr>
        <p:spPr bwMode="auto">
          <a:xfrm>
            <a:off x="5373964" y="548024"/>
            <a:ext cx="3809999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en-US" sz="2800" dirty="0">
                <a:latin typeface="Times New Roman" pitchFamily="18" charset="0"/>
              </a:rPr>
              <a:t>* </a:t>
            </a:r>
            <a:r>
              <a:rPr lang="en-US" sz="2800" dirty="0" err="1">
                <a:latin typeface="Times New Roman" pitchFamily="18" charset="0"/>
              </a:rPr>
              <a:t>Hai</a:t>
            </a:r>
            <a:r>
              <a:rPr lang="en-US" sz="2800" dirty="0">
                <a:latin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</a:rPr>
              <a:t>đoạn</a:t>
            </a:r>
            <a:r>
              <a:rPr lang="en-US" sz="2800" dirty="0">
                <a:latin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</a:rPr>
              <a:t>thẳng</a:t>
            </a:r>
            <a:r>
              <a:rPr lang="en-US" sz="2800" dirty="0">
                <a:latin typeface="Times New Roman" pitchFamily="18" charset="0"/>
              </a:rPr>
              <a:t> AB </a:t>
            </a:r>
            <a:r>
              <a:rPr lang="en-US" sz="2800" dirty="0" err="1">
                <a:latin typeface="Times New Roman" pitchFamily="18" charset="0"/>
              </a:rPr>
              <a:t>và</a:t>
            </a:r>
            <a:r>
              <a:rPr lang="en-US" sz="2800" dirty="0">
                <a:latin typeface="Times New Roman" pitchFamily="18" charset="0"/>
              </a:rPr>
              <a:t> A’B’ </a:t>
            </a:r>
            <a:r>
              <a:rPr lang="en-US" sz="2800" dirty="0" err="1">
                <a:latin typeface="Times New Roman" pitchFamily="18" charset="0"/>
              </a:rPr>
              <a:t>gọi</a:t>
            </a:r>
            <a:r>
              <a:rPr lang="en-US" sz="2800" dirty="0">
                <a:latin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</a:rPr>
              <a:t>là</a:t>
            </a:r>
            <a:r>
              <a:rPr lang="en-US" sz="2800" dirty="0">
                <a:latin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</a:rPr>
              <a:t>hai</a:t>
            </a:r>
            <a:r>
              <a:rPr lang="en-US" sz="2800" dirty="0">
                <a:latin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</a:rPr>
              <a:t>đoạn</a:t>
            </a:r>
            <a:r>
              <a:rPr lang="en-US" sz="2800" dirty="0">
                <a:latin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</a:rPr>
              <a:t>thẳng</a:t>
            </a:r>
            <a:r>
              <a:rPr lang="en-US" sz="2800" dirty="0">
                <a:latin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</a:rPr>
              <a:t>đối</a:t>
            </a:r>
            <a:r>
              <a:rPr lang="en-US" sz="2800" dirty="0">
                <a:latin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</a:rPr>
              <a:t>xứng</a:t>
            </a:r>
            <a:r>
              <a:rPr lang="en-US" sz="2800" dirty="0">
                <a:latin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</a:rPr>
              <a:t>với</a:t>
            </a:r>
            <a:r>
              <a:rPr lang="en-US" sz="2800" dirty="0">
                <a:latin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</a:rPr>
              <a:t>nhau</a:t>
            </a:r>
            <a:r>
              <a:rPr lang="en-US" sz="2800" dirty="0">
                <a:latin typeface="Times New Roman" pitchFamily="18" charset="0"/>
              </a:rPr>
              <a:t> qua </a:t>
            </a:r>
            <a:r>
              <a:rPr lang="en-US" sz="2800" dirty="0" err="1">
                <a:latin typeface="Times New Roman" pitchFamily="18" charset="0"/>
              </a:rPr>
              <a:t>đường</a:t>
            </a:r>
            <a:r>
              <a:rPr lang="en-US" sz="2800" dirty="0">
                <a:latin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</a:rPr>
              <a:t>thẳng</a:t>
            </a:r>
            <a:r>
              <a:rPr lang="en-US" sz="2800" dirty="0">
                <a:latin typeface="Times New Roman" pitchFamily="18" charset="0"/>
              </a:rPr>
              <a:t> d. </a:t>
            </a:r>
          </a:p>
        </p:txBody>
      </p:sp>
      <p:sp>
        <p:nvSpPr>
          <p:cNvPr id="50" name="Oval Callout 49"/>
          <p:cNvSpPr/>
          <p:nvPr/>
        </p:nvSpPr>
        <p:spPr>
          <a:xfrm>
            <a:off x="5517841" y="3260335"/>
            <a:ext cx="3429000" cy="2495550"/>
          </a:xfrm>
          <a:prstGeom prst="wedgeEllipseCallou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spcBef>
                <a:spcPct val="50000"/>
              </a:spcBef>
            </a:pPr>
            <a:r>
              <a:rPr lang="en-US" sz="2800" dirty="0" err="1">
                <a:latin typeface="Times New Roman" pitchFamily="18" charset="0"/>
              </a:rPr>
              <a:t>Vậy</a:t>
            </a:r>
            <a:r>
              <a:rPr lang="en-US" sz="2800" dirty="0">
                <a:latin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</a:rPr>
              <a:t>thế</a:t>
            </a:r>
            <a:r>
              <a:rPr lang="en-US" sz="2800" dirty="0">
                <a:latin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</a:rPr>
              <a:t>nào</a:t>
            </a:r>
            <a:r>
              <a:rPr lang="en-US" sz="2800" dirty="0">
                <a:latin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</a:rPr>
              <a:t>là</a:t>
            </a:r>
            <a:r>
              <a:rPr lang="en-US" sz="2800" dirty="0">
                <a:latin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</a:rPr>
              <a:t>hai</a:t>
            </a:r>
            <a:r>
              <a:rPr lang="en-US" sz="2800" dirty="0">
                <a:latin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</a:rPr>
              <a:t>hình</a:t>
            </a:r>
            <a:r>
              <a:rPr lang="en-US" sz="2800" dirty="0">
                <a:latin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</a:rPr>
              <a:t>đối</a:t>
            </a:r>
            <a:r>
              <a:rPr lang="en-US" sz="2800" dirty="0">
                <a:latin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</a:rPr>
              <a:t>xứng</a:t>
            </a:r>
            <a:r>
              <a:rPr lang="en-US" sz="2800" dirty="0">
                <a:latin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</a:rPr>
              <a:t>với</a:t>
            </a:r>
            <a:r>
              <a:rPr lang="en-US" sz="2800" dirty="0">
                <a:latin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</a:rPr>
              <a:t>nhau</a:t>
            </a:r>
            <a:r>
              <a:rPr lang="en-US" sz="2800" dirty="0">
                <a:latin typeface="Times New Roman" pitchFamily="18" charset="0"/>
              </a:rPr>
              <a:t> qua </a:t>
            </a:r>
            <a:r>
              <a:rPr lang="en-US" sz="2800" dirty="0" err="1">
                <a:latin typeface="Times New Roman" pitchFamily="18" charset="0"/>
              </a:rPr>
              <a:t>đường</a:t>
            </a:r>
            <a:r>
              <a:rPr lang="en-US" sz="2800" dirty="0">
                <a:latin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</a:rPr>
              <a:t>thẳng</a:t>
            </a:r>
            <a:r>
              <a:rPr lang="en-US" sz="2800" dirty="0">
                <a:latin typeface="Times New Roman" pitchFamily="18" charset="0"/>
              </a:rPr>
              <a:t> d?</a:t>
            </a:r>
          </a:p>
        </p:txBody>
      </p:sp>
      <p:sp>
        <p:nvSpPr>
          <p:cNvPr id="47" name="Text Box 7"/>
          <p:cNvSpPr txBox="1">
            <a:spLocks noChangeArrowheads="1"/>
          </p:cNvSpPr>
          <p:nvPr/>
        </p:nvSpPr>
        <p:spPr bwMode="auto">
          <a:xfrm>
            <a:off x="0" y="-357"/>
            <a:ext cx="91440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 b="1" i="1" dirty="0">
                <a:solidFill>
                  <a:srgbClr val="0000FF"/>
                </a:solidFill>
                <a:latin typeface="Times New Roman" pitchFamily="18" charset="0"/>
              </a:rPr>
              <a:t>  </a:t>
            </a:r>
            <a:r>
              <a:rPr lang="en-US" sz="3200" b="1" i="1" u="sng" dirty="0" err="1">
                <a:latin typeface="Times New Roman" pitchFamily="18" charset="0"/>
              </a:rPr>
              <a:t>Bài</a:t>
            </a:r>
            <a:r>
              <a:rPr lang="en-US" sz="3200" b="1" i="1" u="sng" dirty="0">
                <a:latin typeface="Times New Roman" pitchFamily="18" charset="0"/>
              </a:rPr>
              <a:t> 6</a:t>
            </a:r>
            <a:r>
              <a:rPr lang="en-US" sz="3200" dirty="0">
                <a:latin typeface="Times New Roman" pitchFamily="18" charset="0"/>
              </a:rPr>
              <a:t>:</a:t>
            </a:r>
            <a:r>
              <a:rPr lang="en-US" sz="3200" dirty="0">
                <a:solidFill>
                  <a:srgbClr val="0000FF"/>
                </a:solidFill>
                <a:latin typeface="Times New Roman" pitchFamily="18" charset="0"/>
              </a:rPr>
              <a:t>                      </a:t>
            </a:r>
            <a:r>
              <a:rPr lang="en-US" sz="3200" b="1" dirty="0">
                <a:solidFill>
                  <a:srgbClr val="FF0000"/>
                </a:solidFill>
                <a:latin typeface="Times New Roman" pitchFamily="18" charset="0"/>
              </a:rPr>
              <a:t>ĐỐI XỨNG TRỤC</a:t>
            </a:r>
            <a:endParaRPr lang="en-US" sz="3200" dirty="0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52" name="Text Box 8">
            <a:extLst>
              <a:ext uri="{FF2B5EF4-FFF2-40B4-BE49-F238E27FC236}">
                <a16:creationId xmlns="" xmlns:a16="http://schemas.microsoft.com/office/drawing/2014/main" id="{28A2377B-1EA2-4F0A-8FCB-04DC0103D52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87186" y="1209568"/>
            <a:ext cx="5495317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514350" indent="-514350">
              <a:spcBef>
                <a:spcPct val="50000"/>
              </a:spcBef>
              <a:buFont typeface="+mj-lt"/>
              <a:buAutoNum type="arabicPeriod" startAt="2"/>
            </a:pPr>
            <a:r>
              <a:rPr lang="en-US" sz="2400" b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Hai </a:t>
            </a:r>
            <a:r>
              <a:rPr lang="en-US" sz="2400" b="1" u="sng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2400" b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u="sng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đối</a:t>
            </a:r>
            <a:r>
              <a:rPr lang="en-US" sz="2400" b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u="sng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xứng</a:t>
            </a:r>
            <a:r>
              <a:rPr lang="en-US" sz="2400" b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qua </a:t>
            </a:r>
            <a:r>
              <a:rPr lang="en-US" sz="2400" b="1" u="sng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2400" b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u="sng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đường</a:t>
            </a:r>
            <a:r>
              <a:rPr lang="en-US" sz="2400" b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u="sng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thẳng</a:t>
            </a:r>
            <a:r>
              <a:rPr lang="en-US" sz="2400" b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3" name="Text Box 10">
            <a:extLst>
              <a:ext uri="{FF2B5EF4-FFF2-40B4-BE49-F238E27FC236}">
                <a16:creationId xmlns="" xmlns:a16="http://schemas.microsoft.com/office/drawing/2014/main" id="{1F62A734-9350-4FA2-984C-FEFD99290A9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85126" y="495230"/>
            <a:ext cx="5415008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514350" indent="-514350">
              <a:spcBef>
                <a:spcPct val="50000"/>
              </a:spcBef>
              <a:buFont typeface="+mj-lt"/>
              <a:buAutoNum type="arabicPeriod"/>
            </a:pPr>
            <a:r>
              <a:rPr lang="en-US" sz="2400" b="1" u="sng" dirty="0">
                <a:solidFill>
                  <a:srgbClr val="FF0000"/>
                </a:solidFill>
                <a:latin typeface="Times New Roman" pitchFamily="18" charset="0"/>
              </a:rPr>
              <a:t>Hai </a:t>
            </a:r>
            <a:r>
              <a:rPr lang="en-US" sz="2400" b="1" u="sng" dirty="0" err="1">
                <a:solidFill>
                  <a:srgbClr val="FF0000"/>
                </a:solidFill>
                <a:latin typeface="Times New Roman" pitchFamily="18" charset="0"/>
              </a:rPr>
              <a:t>điểm</a:t>
            </a:r>
            <a:r>
              <a:rPr lang="en-US" sz="2400" b="1" u="sng" dirty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2400" b="1" u="sng" dirty="0" err="1">
                <a:solidFill>
                  <a:srgbClr val="FF0000"/>
                </a:solidFill>
                <a:latin typeface="Times New Roman" pitchFamily="18" charset="0"/>
              </a:rPr>
              <a:t>đối</a:t>
            </a:r>
            <a:r>
              <a:rPr lang="en-US" sz="2400" b="1" u="sng" dirty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2400" b="1" u="sng" dirty="0" err="1">
                <a:solidFill>
                  <a:srgbClr val="FF0000"/>
                </a:solidFill>
                <a:latin typeface="Times New Roman" pitchFamily="18" charset="0"/>
              </a:rPr>
              <a:t>xứng</a:t>
            </a:r>
            <a:r>
              <a:rPr lang="en-US" sz="2400" b="1" u="sng" dirty="0">
                <a:solidFill>
                  <a:srgbClr val="FF0000"/>
                </a:solidFill>
                <a:latin typeface="Times New Roman" pitchFamily="18" charset="0"/>
              </a:rPr>
              <a:t> qua </a:t>
            </a:r>
            <a:r>
              <a:rPr lang="en-US" sz="2400" b="1" u="sng" dirty="0" err="1">
                <a:solidFill>
                  <a:srgbClr val="FF0000"/>
                </a:solidFill>
                <a:latin typeface="Times New Roman" pitchFamily="18" charset="0"/>
              </a:rPr>
              <a:t>một</a:t>
            </a:r>
            <a:r>
              <a:rPr lang="en-US" sz="2400" b="1" u="sng" dirty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2400" b="1" u="sng" dirty="0" err="1">
                <a:solidFill>
                  <a:srgbClr val="FF0000"/>
                </a:solidFill>
                <a:latin typeface="Times New Roman" pitchFamily="18" charset="0"/>
              </a:rPr>
              <a:t>đường</a:t>
            </a:r>
            <a:r>
              <a:rPr lang="en-US" sz="2400" b="1" u="sng" dirty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2400" b="1" u="sng" dirty="0" err="1">
                <a:solidFill>
                  <a:srgbClr val="FF0000"/>
                </a:solidFill>
                <a:latin typeface="Times New Roman" pitchFamily="18" charset="0"/>
              </a:rPr>
              <a:t>thẳng</a:t>
            </a:r>
            <a:r>
              <a:rPr lang="en-US" sz="2400" b="1" u="sng" dirty="0">
                <a:solidFill>
                  <a:srgbClr val="FF0000"/>
                </a:solidFill>
                <a:latin typeface="Times New Roman" pitchFamily="18" charset="0"/>
              </a:rPr>
              <a:t>.</a:t>
            </a:r>
            <a:endParaRPr lang="en-US" sz="2400" dirty="0">
              <a:solidFill>
                <a:srgbClr val="FF0000"/>
              </a:solidFill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303943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5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>
            <a:spLocks noChangeArrowheads="1"/>
          </p:cNvSpPr>
          <p:nvPr/>
        </p:nvSpPr>
        <p:spPr bwMode="auto">
          <a:xfrm>
            <a:off x="-2059" y="533399"/>
            <a:ext cx="5334000" cy="6324599"/>
          </a:xfrm>
          <a:prstGeom prst="rect">
            <a:avLst/>
          </a:prstGeom>
          <a:solidFill>
            <a:srgbClr val="CCFF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" name="Rectangle 6">
            <a:hlinkClick r:id="rId3"/>
          </p:cNvPr>
          <p:cNvSpPr>
            <a:spLocks noChangeArrowheads="1"/>
          </p:cNvSpPr>
          <p:nvPr/>
        </p:nvSpPr>
        <p:spPr bwMode="auto">
          <a:xfrm>
            <a:off x="5331941" y="533400"/>
            <a:ext cx="3810000" cy="6324600"/>
          </a:xfrm>
          <a:prstGeom prst="rect">
            <a:avLst/>
          </a:prstGeom>
          <a:ln w="9525"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endParaRPr lang="en-US" b="1">
              <a:latin typeface="Times New Roman" pitchFamily="18" charset="0"/>
            </a:endParaRPr>
          </a:p>
        </p:txBody>
      </p:sp>
      <p:sp>
        <p:nvSpPr>
          <p:cNvPr id="47" name="Text Box 7"/>
          <p:cNvSpPr txBox="1">
            <a:spLocks noChangeArrowheads="1"/>
          </p:cNvSpPr>
          <p:nvPr/>
        </p:nvSpPr>
        <p:spPr bwMode="auto">
          <a:xfrm>
            <a:off x="39691" y="-4368"/>
            <a:ext cx="91440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 b="1" i="1" dirty="0">
                <a:solidFill>
                  <a:srgbClr val="0000FF"/>
                </a:solidFill>
                <a:latin typeface="Times New Roman" pitchFamily="18" charset="0"/>
              </a:rPr>
              <a:t>  </a:t>
            </a:r>
            <a:r>
              <a:rPr lang="en-US" sz="3200" b="1" i="1" u="sng" dirty="0" err="1">
                <a:latin typeface="Times New Roman" pitchFamily="18" charset="0"/>
              </a:rPr>
              <a:t>Bài</a:t>
            </a:r>
            <a:r>
              <a:rPr lang="en-US" sz="3200" b="1" i="1" u="sng" dirty="0">
                <a:latin typeface="Times New Roman" pitchFamily="18" charset="0"/>
              </a:rPr>
              <a:t> 6</a:t>
            </a:r>
            <a:r>
              <a:rPr lang="en-US" sz="3200" dirty="0">
                <a:latin typeface="Times New Roman" pitchFamily="18" charset="0"/>
              </a:rPr>
              <a:t>:</a:t>
            </a:r>
            <a:r>
              <a:rPr lang="en-US" sz="3200" dirty="0">
                <a:solidFill>
                  <a:srgbClr val="0000FF"/>
                </a:solidFill>
                <a:latin typeface="Times New Roman" pitchFamily="18" charset="0"/>
              </a:rPr>
              <a:t>                      </a:t>
            </a:r>
            <a:r>
              <a:rPr lang="en-US" sz="3200" b="1" dirty="0">
                <a:solidFill>
                  <a:srgbClr val="FF0000"/>
                </a:solidFill>
                <a:latin typeface="Times New Roman" pitchFamily="18" charset="0"/>
              </a:rPr>
              <a:t>ĐỐI XỨNG TRỤC</a:t>
            </a:r>
            <a:endParaRPr lang="en-US" sz="3200" dirty="0">
              <a:solidFill>
                <a:srgbClr val="FF0000"/>
              </a:solidFill>
              <a:latin typeface="Times New Roman" pitchFamily="18" charset="0"/>
            </a:endParaRPr>
          </a:p>
        </p:txBody>
      </p:sp>
      <p:pic>
        <p:nvPicPr>
          <p:cNvPr id="52" name="Picture 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26304" y="412593"/>
            <a:ext cx="3788891" cy="32882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4" name="Text Box 10"/>
          <p:cNvSpPr txBox="1">
            <a:spLocks noChangeArrowheads="1"/>
          </p:cNvSpPr>
          <p:nvPr/>
        </p:nvSpPr>
        <p:spPr bwMode="auto">
          <a:xfrm>
            <a:off x="609600" y="2880295"/>
            <a:ext cx="4741390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en-US" sz="2800" dirty="0">
                <a:latin typeface="Times New Roman" pitchFamily="18" charset="0"/>
              </a:rPr>
              <a:t>* </a:t>
            </a:r>
            <a:r>
              <a:rPr lang="en-US" sz="2800" dirty="0" err="1">
                <a:latin typeface="Times New Roman" pitchFamily="18" charset="0"/>
              </a:rPr>
              <a:t>Nếu</a:t>
            </a:r>
            <a:r>
              <a:rPr lang="en-US" sz="2800" dirty="0">
                <a:latin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</a:rPr>
              <a:t>hai</a:t>
            </a:r>
            <a:r>
              <a:rPr lang="en-US" sz="2800" dirty="0">
                <a:latin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</a:rPr>
              <a:t>đoạn</a:t>
            </a:r>
            <a:r>
              <a:rPr lang="en-US" sz="2800" dirty="0">
                <a:latin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</a:rPr>
              <a:t>thẳng</a:t>
            </a:r>
            <a:r>
              <a:rPr lang="en-US" sz="2800" dirty="0">
                <a:latin typeface="Times New Roman" pitchFamily="18" charset="0"/>
              </a:rPr>
              <a:t> (</a:t>
            </a:r>
            <a:r>
              <a:rPr lang="en-US" sz="2800" dirty="0" err="1">
                <a:latin typeface="Times New Roman" pitchFamily="18" charset="0"/>
              </a:rPr>
              <a:t>góc</a:t>
            </a:r>
            <a:r>
              <a:rPr lang="en-US" sz="2800" dirty="0">
                <a:latin typeface="Times New Roman" pitchFamily="18" charset="0"/>
              </a:rPr>
              <a:t>, tam </a:t>
            </a:r>
            <a:r>
              <a:rPr lang="en-US" sz="2800" dirty="0" err="1">
                <a:latin typeface="Times New Roman" pitchFamily="18" charset="0"/>
              </a:rPr>
              <a:t>giác</a:t>
            </a:r>
            <a:r>
              <a:rPr lang="en-US" sz="2800" dirty="0">
                <a:latin typeface="Times New Roman" pitchFamily="18" charset="0"/>
              </a:rPr>
              <a:t>) </a:t>
            </a:r>
            <a:r>
              <a:rPr lang="en-US" sz="2800" dirty="0" err="1">
                <a:latin typeface="Times New Roman" pitchFamily="18" charset="0"/>
              </a:rPr>
              <a:t>đối</a:t>
            </a:r>
            <a:r>
              <a:rPr lang="en-US" sz="2800" dirty="0">
                <a:latin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</a:rPr>
              <a:t>xứng</a:t>
            </a:r>
            <a:r>
              <a:rPr lang="en-US" sz="2800" dirty="0">
                <a:latin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</a:rPr>
              <a:t>với</a:t>
            </a:r>
            <a:r>
              <a:rPr lang="en-US" sz="2800" dirty="0">
                <a:latin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</a:rPr>
              <a:t>nhau</a:t>
            </a:r>
            <a:r>
              <a:rPr lang="en-US" sz="2800" dirty="0">
                <a:latin typeface="Times New Roman" pitchFamily="18" charset="0"/>
              </a:rPr>
              <a:t> qua </a:t>
            </a:r>
            <a:r>
              <a:rPr lang="en-US" sz="2800" dirty="0" err="1">
                <a:latin typeface="Times New Roman" pitchFamily="18" charset="0"/>
              </a:rPr>
              <a:t>một</a:t>
            </a:r>
            <a:r>
              <a:rPr lang="en-US" sz="2800" dirty="0">
                <a:latin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</a:rPr>
              <a:t>đường</a:t>
            </a:r>
            <a:r>
              <a:rPr lang="en-US" sz="2800" dirty="0">
                <a:latin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</a:rPr>
              <a:t>thẳng</a:t>
            </a:r>
            <a:r>
              <a:rPr lang="en-US" sz="2800" dirty="0">
                <a:latin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</a:rPr>
              <a:t>thì</a:t>
            </a:r>
            <a:r>
              <a:rPr lang="en-US" sz="2800" dirty="0">
                <a:latin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</a:rPr>
              <a:t>chúng</a:t>
            </a:r>
            <a:r>
              <a:rPr lang="en-US" sz="2800" dirty="0">
                <a:latin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</a:rPr>
              <a:t>bằng</a:t>
            </a:r>
            <a:r>
              <a:rPr lang="en-US" sz="2800" dirty="0">
                <a:latin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</a:rPr>
              <a:t>nhau</a:t>
            </a:r>
            <a:r>
              <a:rPr lang="en-US" sz="2800" dirty="0">
                <a:latin typeface="Times New Roman" pitchFamily="18" charset="0"/>
              </a:rPr>
              <a:t>.</a:t>
            </a:r>
          </a:p>
        </p:txBody>
      </p:sp>
      <p:sp>
        <p:nvSpPr>
          <p:cNvPr id="11" name="Text Box 8">
            <a:extLst>
              <a:ext uri="{FF2B5EF4-FFF2-40B4-BE49-F238E27FC236}">
                <a16:creationId xmlns="" xmlns:a16="http://schemas.microsoft.com/office/drawing/2014/main" id="{0822B128-AC6B-4B1B-9C35-6CD671383AB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370" y="1438225"/>
            <a:ext cx="5495317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514350" indent="-514350">
              <a:spcBef>
                <a:spcPct val="50000"/>
              </a:spcBef>
              <a:buFont typeface="+mj-lt"/>
              <a:buAutoNum type="arabicPeriod" startAt="2"/>
            </a:pPr>
            <a:r>
              <a:rPr lang="en-US" sz="2800" b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Hai </a:t>
            </a:r>
            <a:r>
              <a:rPr lang="en-US" sz="2800" b="1" u="sng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2800" b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u="sng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đối</a:t>
            </a:r>
            <a:r>
              <a:rPr lang="en-US" sz="2800" b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u="sng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xứng</a:t>
            </a:r>
            <a:r>
              <a:rPr lang="en-US" sz="2800" b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qua </a:t>
            </a:r>
            <a:r>
              <a:rPr lang="en-US" sz="2800" b="1" u="sng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2800" b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u="sng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đường</a:t>
            </a:r>
            <a:r>
              <a:rPr lang="en-US" sz="2800" b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u="sng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thẳng</a:t>
            </a:r>
            <a:r>
              <a:rPr lang="en-US" sz="2800" b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8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Text Box 10">
            <a:extLst>
              <a:ext uri="{FF2B5EF4-FFF2-40B4-BE49-F238E27FC236}">
                <a16:creationId xmlns="" xmlns:a16="http://schemas.microsoft.com/office/drawing/2014/main" id="{D6DF784C-FE5A-469E-9364-7468DB7EE95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653" y="543711"/>
            <a:ext cx="5415008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514350" indent="-514350">
              <a:spcBef>
                <a:spcPct val="50000"/>
              </a:spcBef>
              <a:buFont typeface="+mj-lt"/>
              <a:buAutoNum type="arabicPeriod"/>
            </a:pPr>
            <a:r>
              <a:rPr lang="en-US" sz="2800" b="1" u="sng" dirty="0">
                <a:solidFill>
                  <a:srgbClr val="FF0000"/>
                </a:solidFill>
                <a:latin typeface="Times New Roman" pitchFamily="18" charset="0"/>
              </a:rPr>
              <a:t>Hai </a:t>
            </a:r>
            <a:r>
              <a:rPr lang="en-US" sz="2800" b="1" u="sng" dirty="0" err="1">
                <a:solidFill>
                  <a:srgbClr val="FF0000"/>
                </a:solidFill>
                <a:latin typeface="Times New Roman" pitchFamily="18" charset="0"/>
              </a:rPr>
              <a:t>điểm</a:t>
            </a:r>
            <a:r>
              <a:rPr lang="en-US" sz="2800" b="1" u="sng" dirty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2800" b="1" u="sng" dirty="0" err="1">
                <a:solidFill>
                  <a:srgbClr val="FF0000"/>
                </a:solidFill>
                <a:latin typeface="Times New Roman" pitchFamily="18" charset="0"/>
              </a:rPr>
              <a:t>đối</a:t>
            </a:r>
            <a:r>
              <a:rPr lang="en-US" sz="2800" b="1" u="sng" dirty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2800" b="1" u="sng" dirty="0" err="1">
                <a:solidFill>
                  <a:srgbClr val="FF0000"/>
                </a:solidFill>
                <a:latin typeface="Times New Roman" pitchFamily="18" charset="0"/>
              </a:rPr>
              <a:t>xứng</a:t>
            </a:r>
            <a:r>
              <a:rPr lang="en-US" sz="2800" b="1" u="sng" dirty="0">
                <a:solidFill>
                  <a:srgbClr val="FF0000"/>
                </a:solidFill>
                <a:latin typeface="Times New Roman" pitchFamily="18" charset="0"/>
              </a:rPr>
              <a:t> qua </a:t>
            </a:r>
            <a:r>
              <a:rPr lang="en-US" sz="2800" b="1" u="sng" dirty="0" err="1">
                <a:solidFill>
                  <a:srgbClr val="FF0000"/>
                </a:solidFill>
                <a:latin typeface="Times New Roman" pitchFamily="18" charset="0"/>
              </a:rPr>
              <a:t>một</a:t>
            </a:r>
            <a:r>
              <a:rPr lang="en-US" sz="2800" b="1" u="sng" dirty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2800" b="1" u="sng" dirty="0" err="1">
                <a:solidFill>
                  <a:srgbClr val="FF0000"/>
                </a:solidFill>
                <a:latin typeface="Times New Roman" pitchFamily="18" charset="0"/>
              </a:rPr>
              <a:t>đường</a:t>
            </a:r>
            <a:r>
              <a:rPr lang="en-US" sz="2800" b="1" u="sng" dirty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2800" b="1" u="sng" dirty="0" err="1">
                <a:solidFill>
                  <a:srgbClr val="FF0000"/>
                </a:solidFill>
                <a:latin typeface="Times New Roman" pitchFamily="18" charset="0"/>
              </a:rPr>
              <a:t>thẳng</a:t>
            </a:r>
            <a:r>
              <a:rPr lang="en-US" sz="2800" b="1" u="sng" dirty="0">
                <a:solidFill>
                  <a:srgbClr val="FF0000"/>
                </a:solidFill>
                <a:latin typeface="Times New Roman" pitchFamily="18" charset="0"/>
              </a:rPr>
              <a:t>.</a:t>
            </a:r>
            <a:endParaRPr lang="en-US" sz="2800" dirty="0">
              <a:solidFill>
                <a:srgbClr val="FF0000"/>
              </a:solidFill>
              <a:latin typeface="Times New Roman" pitchFamily="18" charset="0"/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="" xmlns:a16="http://schemas.microsoft.com/office/drawing/2014/main" id="{CD8A84CF-B423-4766-8EA3-69835D06DD59}"/>
              </a:ext>
            </a:extLst>
          </p:cNvPr>
          <p:cNvGrpSpPr/>
          <p:nvPr/>
        </p:nvGrpSpPr>
        <p:grpSpPr>
          <a:xfrm>
            <a:off x="5296332" y="3429000"/>
            <a:ext cx="4000068" cy="3416320"/>
            <a:chOff x="5296332" y="3429000"/>
            <a:chExt cx="4000068" cy="3416320"/>
          </a:xfrm>
        </p:grpSpPr>
        <p:sp>
          <p:nvSpPr>
            <p:cNvPr id="53" name="Text Box 31"/>
            <p:cNvSpPr txBox="1">
              <a:spLocks noChangeArrowheads="1"/>
            </p:cNvSpPr>
            <p:nvPr/>
          </p:nvSpPr>
          <p:spPr bwMode="auto">
            <a:xfrm>
              <a:off x="5296332" y="3429000"/>
              <a:ext cx="4000068" cy="34163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r>
                <a:rPr lang="en-US" sz="2400" dirty="0">
                  <a:latin typeface="Times New Roman" pitchFamily="18" charset="0"/>
                </a:rPr>
                <a:t>Ta </a:t>
              </a:r>
              <a:r>
                <a:rPr lang="en-US" sz="2400" dirty="0" err="1">
                  <a:latin typeface="Times New Roman" pitchFamily="18" charset="0"/>
                </a:rPr>
                <a:t>có</a:t>
              </a:r>
              <a:r>
                <a:rPr lang="en-US" sz="2400" dirty="0">
                  <a:latin typeface="Times New Roman" pitchFamily="18" charset="0"/>
                </a:rPr>
                <a:t>:  </a:t>
              </a:r>
              <a:endParaRPr lang="vi-VN" sz="2400" dirty="0">
                <a:latin typeface="Times New Roman" pitchFamily="18" charset="0"/>
              </a:endParaRPr>
            </a:p>
            <a:p>
              <a:r>
                <a:rPr lang="vi-VN" sz="2400" dirty="0">
                  <a:latin typeface="Times New Roman" pitchFamily="18" charset="0"/>
                </a:rPr>
                <a:t>+ </a:t>
              </a:r>
              <a:r>
                <a:rPr lang="en-US" sz="2400" dirty="0">
                  <a:latin typeface="Times New Roman" pitchFamily="18" charset="0"/>
                </a:rPr>
                <a:t>Hai</a:t>
              </a:r>
              <a:r>
                <a:rPr lang="vi-VN" sz="2400" dirty="0">
                  <a:latin typeface="Times New Roman" pitchFamily="18" charset="0"/>
                </a:rPr>
                <a:t> </a:t>
              </a:r>
              <a:r>
                <a:rPr lang="en-US" sz="2400" dirty="0" err="1">
                  <a:latin typeface="Times New Roman" pitchFamily="18" charset="0"/>
                </a:rPr>
                <a:t>đoạn</a:t>
              </a:r>
              <a:r>
                <a:rPr lang="vi-VN" sz="2400" dirty="0">
                  <a:latin typeface="Times New Roman" pitchFamily="18" charset="0"/>
                </a:rPr>
                <a:t> </a:t>
              </a:r>
              <a:r>
                <a:rPr lang="en-US" sz="2400" dirty="0" err="1">
                  <a:latin typeface="Times New Roman" pitchFamily="18" charset="0"/>
                </a:rPr>
                <a:t>thẳng</a:t>
              </a:r>
              <a:r>
                <a:rPr lang="en-US" sz="2400" dirty="0">
                  <a:latin typeface="Times New Roman" pitchFamily="18" charset="0"/>
                </a:rPr>
                <a:t> AB </a:t>
              </a:r>
              <a:r>
                <a:rPr lang="en-US" sz="2400" dirty="0" err="1">
                  <a:latin typeface="Times New Roman" pitchFamily="18" charset="0"/>
                </a:rPr>
                <a:t>và</a:t>
              </a:r>
              <a:r>
                <a:rPr lang="en-US" sz="2400" dirty="0">
                  <a:latin typeface="Times New Roman" pitchFamily="18" charset="0"/>
                </a:rPr>
                <a:t> A’B’; AC </a:t>
              </a:r>
              <a:r>
                <a:rPr lang="en-US" sz="2400" dirty="0" err="1">
                  <a:latin typeface="Times New Roman" pitchFamily="18" charset="0"/>
                </a:rPr>
                <a:t>và</a:t>
              </a:r>
              <a:r>
                <a:rPr lang="en-US" sz="2400" dirty="0">
                  <a:latin typeface="Times New Roman" pitchFamily="18" charset="0"/>
                </a:rPr>
                <a:t> A’C’; BC </a:t>
              </a:r>
              <a:r>
                <a:rPr lang="en-US" sz="2400" dirty="0" err="1">
                  <a:latin typeface="Times New Roman" pitchFamily="18" charset="0"/>
                </a:rPr>
                <a:t>và</a:t>
              </a:r>
              <a:r>
                <a:rPr lang="en-US" sz="2400" dirty="0">
                  <a:latin typeface="Times New Roman" pitchFamily="18" charset="0"/>
                </a:rPr>
                <a:t> B’C’ </a:t>
              </a:r>
              <a:r>
                <a:rPr lang="en-US" sz="2400" dirty="0" err="1">
                  <a:latin typeface="Times New Roman" pitchFamily="18" charset="0"/>
                </a:rPr>
                <a:t>đối</a:t>
              </a:r>
              <a:r>
                <a:rPr lang="vi-VN" sz="2400" dirty="0">
                  <a:latin typeface="Times New Roman" pitchFamily="18" charset="0"/>
                </a:rPr>
                <a:t> </a:t>
              </a:r>
              <a:r>
                <a:rPr lang="en-US" sz="2400" dirty="0" err="1">
                  <a:latin typeface="Times New Roman" pitchFamily="18" charset="0"/>
                </a:rPr>
                <a:t>xứng</a:t>
              </a:r>
              <a:r>
                <a:rPr lang="vi-VN" sz="2400" dirty="0">
                  <a:latin typeface="Times New Roman" pitchFamily="18" charset="0"/>
                </a:rPr>
                <a:t> </a:t>
              </a:r>
              <a:r>
                <a:rPr lang="en-US" sz="2400" dirty="0" err="1">
                  <a:latin typeface="Times New Roman" pitchFamily="18" charset="0"/>
                </a:rPr>
                <a:t>với</a:t>
              </a:r>
              <a:r>
                <a:rPr lang="vi-VN" sz="2400" dirty="0">
                  <a:latin typeface="Times New Roman" pitchFamily="18" charset="0"/>
                </a:rPr>
                <a:t> </a:t>
              </a:r>
              <a:r>
                <a:rPr lang="en-US" sz="2400" dirty="0" err="1">
                  <a:latin typeface="Times New Roman" pitchFamily="18" charset="0"/>
                </a:rPr>
                <a:t>nhau</a:t>
              </a:r>
              <a:r>
                <a:rPr lang="en-US" sz="2400" dirty="0">
                  <a:latin typeface="Times New Roman" pitchFamily="18" charset="0"/>
                </a:rPr>
                <a:t> qua </a:t>
              </a:r>
              <a:r>
                <a:rPr lang="en-US" sz="2400" dirty="0" err="1">
                  <a:latin typeface="Times New Roman" pitchFamily="18" charset="0"/>
                </a:rPr>
                <a:t>trục</a:t>
              </a:r>
              <a:r>
                <a:rPr lang="en-US" sz="2400" dirty="0">
                  <a:latin typeface="Times New Roman" pitchFamily="18" charset="0"/>
                </a:rPr>
                <a:t> d.</a:t>
              </a:r>
              <a:endParaRPr lang="vi-VN" sz="2400" dirty="0">
                <a:latin typeface="Times New Roman" pitchFamily="18" charset="0"/>
              </a:endParaRPr>
            </a:p>
            <a:p>
              <a:pPr marL="457200" indent="-457200">
                <a:buFont typeface="Wingdings" panose="05000000000000000000" pitchFamily="2" charset="2"/>
                <a:buChar char="§"/>
              </a:pPr>
              <a:endParaRPr lang="vi-VN" sz="2400" dirty="0">
                <a:latin typeface="Times New Roman" pitchFamily="18" charset="0"/>
              </a:endParaRPr>
            </a:p>
            <a:p>
              <a:r>
                <a:rPr lang="vi-VN" sz="2400" dirty="0">
                  <a:latin typeface="Times New Roman" pitchFamily="18" charset="0"/>
                </a:rPr>
                <a:t>                         </a:t>
              </a:r>
              <a:r>
                <a:rPr lang="en-US" sz="2400" dirty="0" err="1">
                  <a:latin typeface="Times New Roman" pitchFamily="18" charset="0"/>
                </a:rPr>
                <a:t>đối</a:t>
              </a:r>
              <a:r>
                <a:rPr lang="vi-VN" sz="2400" dirty="0">
                  <a:latin typeface="Times New Roman" pitchFamily="18" charset="0"/>
                </a:rPr>
                <a:t> </a:t>
              </a:r>
              <a:r>
                <a:rPr lang="en-US" sz="2400" dirty="0" err="1">
                  <a:latin typeface="Times New Roman" pitchFamily="18" charset="0"/>
                </a:rPr>
                <a:t>xứng</a:t>
              </a:r>
              <a:r>
                <a:rPr lang="vi-VN" sz="2400" dirty="0">
                  <a:latin typeface="Times New Roman" pitchFamily="18" charset="0"/>
                </a:rPr>
                <a:t> </a:t>
              </a:r>
              <a:r>
                <a:rPr lang="en-US" sz="2400" dirty="0" err="1">
                  <a:latin typeface="Times New Roman" pitchFamily="18" charset="0"/>
                </a:rPr>
                <a:t>với</a:t>
              </a:r>
              <a:r>
                <a:rPr lang="vi-VN" sz="2400" dirty="0">
                  <a:latin typeface="Times New Roman" pitchFamily="18" charset="0"/>
                </a:rPr>
                <a:t> </a:t>
              </a:r>
              <a:r>
                <a:rPr lang="en-US" sz="2400" dirty="0" err="1">
                  <a:latin typeface="Times New Roman" pitchFamily="18" charset="0"/>
                </a:rPr>
                <a:t>nhau</a:t>
              </a:r>
              <a:r>
                <a:rPr lang="en-US" sz="2400" dirty="0">
                  <a:latin typeface="Times New Roman" pitchFamily="18" charset="0"/>
                </a:rPr>
                <a:t> qua </a:t>
              </a:r>
              <a:r>
                <a:rPr lang="en-US" sz="2400" dirty="0" err="1">
                  <a:latin typeface="Times New Roman" pitchFamily="18" charset="0"/>
                </a:rPr>
                <a:t>trục</a:t>
              </a:r>
              <a:r>
                <a:rPr lang="en-US" sz="2400" dirty="0">
                  <a:latin typeface="Times New Roman" pitchFamily="18" charset="0"/>
                </a:rPr>
                <a:t> d.</a:t>
              </a:r>
              <a:endParaRPr lang="vi-VN" sz="2400" dirty="0">
                <a:latin typeface="Times New Roman" pitchFamily="18" charset="0"/>
              </a:endParaRPr>
            </a:p>
            <a:p>
              <a:r>
                <a:rPr lang="en-US" sz="2400" dirty="0">
                  <a:latin typeface="Times New Roman" pitchFamily="18" charset="0"/>
                </a:rPr>
                <a:t>+</a:t>
              </a:r>
              <a:r>
                <a:rPr lang="vi-VN" sz="2400" dirty="0">
                  <a:latin typeface="Times New Roman" pitchFamily="18" charset="0"/>
                </a:rPr>
                <a:t> </a:t>
              </a:r>
              <a:r>
                <a:rPr lang="en-US" sz="2400" dirty="0">
                  <a:latin typeface="Times New Roman" pitchFamily="18" charset="0"/>
                </a:rPr>
                <a:t>Hai tam </a:t>
              </a:r>
              <a:r>
                <a:rPr lang="en-US" sz="2400" dirty="0" err="1">
                  <a:latin typeface="Times New Roman" pitchFamily="18" charset="0"/>
                </a:rPr>
                <a:t>giác</a:t>
              </a:r>
              <a:r>
                <a:rPr lang="en-US" sz="2400" dirty="0">
                  <a:latin typeface="Times New Roman" pitchFamily="18" charset="0"/>
                </a:rPr>
                <a:t> ABC </a:t>
              </a:r>
              <a:r>
                <a:rPr lang="en-US" sz="2400" dirty="0" err="1">
                  <a:latin typeface="Times New Roman" pitchFamily="18" charset="0"/>
                </a:rPr>
                <a:t>và</a:t>
              </a:r>
              <a:r>
                <a:rPr lang="en-US" sz="2400" dirty="0">
                  <a:latin typeface="Times New Roman" pitchFamily="18" charset="0"/>
                </a:rPr>
                <a:t> A’B’C’ </a:t>
              </a:r>
              <a:r>
                <a:rPr lang="en-US" sz="2400" dirty="0" err="1">
                  <a:latin typeface="Times New Roman" pitchFamily="18" charset="0"/>
                </a:rPr>
                <a:t>đối</a:t>
              </a:r>
              <a:r>
                <a:rPr lang="vi-VN" sz="2400" dirty="0">
                  <a:latin typeface="Times New Roman" pitchFamily="18" charset="0"/>
                </a:rPr>
                <a:t> </a:t>
              </a:r>
              <a:r>
                <a:rPr lang="en-US" sz="2400" dirty="0" err="1">
                  <a:latin typeface="Times New Roman" pitchFamily="18" charset="0"/>
                </a:rPr>
                <a:t>xứng</a:t>
              </a:r>
              <a:r>
                <a:rPr lang="vi-VN" sz="2400" dirty="0">
                  <a:latin typeface="Times New Roman" pitchFamily="18" charset="0"/>
                </a:rPr>
                <a:t> </a:t>
              </a:r>
              <a:r>
                <a:rPr lang="en-US" sz="2400" dirty="0" err="1">
                  <a:latin typeface="Times New Roman" pitchFamily="18" charset="0"/>
                </a:rPr>
                <a:t>với</a:t>
              </a:r>
              <a:r>
                <a:rPr lang="vi-VN" sz="2400" dirty="0">
                  <a:latin typeface="Times New Roman" pitchFamily="18" charset="0"/>
                </a:rPr>
                <a:t> </a:t>
              </a:r>
              <a:r>
                <a:rPr lang="en-US" sz="2400" dirty="0" err="1">
                  <a:latin typeface="Times New Roman" pitchFamily="18" charset="0"/>
                </a:rPr>
                <a:t>nhau</a:t>
              </a:r>
              <a:r>
                <a:rPr lang="en-US" sz="2400" dirty="0">
                  <a:latin typeface="Times New Roman" pitchFamily="18" charset="0"/>
                </a:rPr>
                <a:t> qua </a:t>
              </a:r>
              <a:r>
                <a:rPr lang="en-US" sz="2400" dirty="0" err="1">
                  <a:latin typeface="Times New Roman" pitchFamily="18" charset="0"/>
                </a:rPr>
                <a:t>trục</a:t>
              </a:r>
              <a:r>
                <a:rPr lang="en-US" sz="2400" dirty="0">
                  <a:latin typeface="Times New Roman" pitchFamily="18" charset="0"/>
                </a:rPr>
                <a:t> d.</a:t>
              </a:r>
            </a:p>
          </p:txBody>
        </p:sp>
        <p:graphicFrame>
          <p:nvGraphicFramePr>
            <p:cNvPr id="2" name="Object 1">
              <a:extLst>
                <a:ext uri="{FF2B5EF4-FFF2-40B4-BE49-F238E27FC236}">
                  <a16:creationId xmlns="" xmlns:a16="http://schemas.microsoft.com/office/drawing/2014/main" id="{DFA7EA3E-721A-4A63-834A-BE3D12E7A7EE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960245541"/>
                </p:ext>
              </p:extLst>
            </p:nvPr>
          </p:nvGraphicFramePr>
          <p:xfrm>
            <a:off x="5296332" y="4870968"/>
            <a:ext cx="3818863" cy="86198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29" name="Equation" r:id="rId5" imgW="2311200" imgH="533160" progId="Equation.DSMT4">
                    <p:embed/>
                  </p:oleObj>
                </mc:Choice>
                <mc:Fallback>
                  <p:oleObj name="Equation" r:id="rId5" imgW="2311200" imgH="533160" progId="Equation.DSMT4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5296332" y="4870968"/>
                          <a:ext cx="3818863" cy="86198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</p:spTree>
    <p:extLst>
      <p:ext uri="{BB962C8B-B14F-4D97-AF65-F5344CB8AC3E}">
        <p14:creationId xmlns:p14="http://schemas.microsoft.com/office/powerpoint/2010/main" val="19815329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>
            <a:spLocks noChangeArrowheads="1"/>
          </p:cNvSpPr>
          <p:nvPr/>
        </p:nvSpPr>
        <p:spPr bwMode="auto">
          <a:xfrm>
            <a:off x="0" y="543711"/>
            <a:ext cx="5334000" cy="6314288"/>
          </a:xfrm>
          <a:prstGeom prst="rect">
            <a:avLst/>
          </a:prstGeom>
          <a:solidFill>
            <a:srgbClr val="CCFF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" name="Rectangle 6">
            <a:hlinkClick r:id="rId3"/>
          </p:cNvPr>
          <p:cNvSpPr>
            <a:spLocks noChangeArrowheads="1"/>
          </p:cNvSpPr>
          <p:nvPr/>
        </p:nvSpPr>
        <p:spPr bwMode="auto">
          <a:xfrm>
            <a:off x="5331941" y="543711"/>
            <a:ext cx="3810000" cy="6314288"/>
          </a:xfrm>
          <a:prstGeom prst="rect">
            <a:avLst/>
          </a:prstGeom>
          <a:ln w="9525"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endParaRPr lang="en-US" b="1">
              <a:latin typeface="Times New Roman" pitchFamily="18" charset="0"/>
            </a:endParaRPr>
          </a:p>
        </p:txBody>
      </p:sp>
      <p:sp>
        <p:nvSpPr>
          <p:cNvPr id="47" name="Text Box 7"/>
          <p:cNvSpPr txBox="1">
            <a:spLocks noChangeArrowheads="1"/>
          </p:cNvSpPr>
          <p:nvPr/>
        </p:nvSpPr>
        <p:spPr bwMode="auto">
          <a:xfrm>
            <a:off x="17653" y="-8680"/>
            <a:ext cx="91440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 b="1" i="1" dirty="0">
                <a:solidFill>
                  <a:srgbClr val="0000FF"/>
                </a:solidFill>
                <a:latin typeface="Times New Roman" pitchFamily="18" charset="0"/>
              </a:rPr>
              <a:t>  </a:t>
            </a:r>
            <a:r>
              <a:rPr lang="en-US" sz="3200" b="1" i="1" u="sng" dirty="0" err="1">
                <a:latin typeface="Times New Roman" pitchFamily="18" charset="0"/>
              </a:rPr>
              <a:t>Bài</a:t>
            </a:r>
            <a:r>
              <a:rPr lang="en-US" sz="3200" b="1" i="1" u="sng" dirty="0">
                <a:latin typeface="Times New Roman" pitchFamily="18" charset="0"/>
              </a:rPr>
              <a:t> 6</a:t>
            </a:r>
            <a:r>
              <a:rPr lang="en-US" sz="3200" dirty="0">
                <a:latin typeface="Times New Roman" pitchFamily="18" charset="0"/>
              </a:rPr>
              <a:t>:</a:t>
            </a:r>
            <a:r>
              <a:rPr lang="en-US" sz="3200" dirty="0">
                <a:solidFill>
                  <a:srgbClr val="0000FF"/>
                </a:solidFill>
                <a:latin typeface="Times New Roman" pitchFamily="18" charset="0"/>
              </a:rPr>
              <a:t>                      </a:t>
            </a:r>
            <a:r>
              <a:rPr lang="en-US" sz="3200" b="1" dirty="0">
                <a:solidFill>
                  <a:srgbClr val="FF0000"/>
                </a:solidFill>
                <a:latin typeface="Times New Roman" pitchFamily="18" charset="0"/>
              </a:rPr>
              <a:t>ĐỐI XỨNG TRỤC</a:t>
            </a:r>
            <a:endParaRPr lang="en-US" sz="3200" dirty="0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54" name="Text Box 10"/>
          <p:cNvSpPr txBox="1">
            <a:spLocks noChangeArrowheads="1"/>
          </p:cNvSpPr>
          <p:nvPr/>
        </p:nvSpPr>
        <p:spPr bwMode="auto">
          <a:xfrm>
            <a:off x="533399" y="2642292"/>
            <a:ext cx="4722341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en-US" sz="2800" dirty="0">
                <a:latin typeface="Times New Roman" pitchFamily="18" charset="0"/>
              </a:rPr>
              <a:t>* </a:t>
            </a:r>
            <a:r>
              <a:rPr lang="en-US" sz="2800" dirty="0" err="1">
                <a:latin typeface="Times New Roman" pitchFamily="18" charset="0"/>
              </a:rPr>
              <a:t>Nếu</a:t>
            </a:r>
            <a:r>
              <a:rPr lang="en-US" sz="2800" dirty="0">
                <a:latin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</a:rPr>
              <a:t>hai</a:t>
            </a:r>
            <a:r>
              <a:rPr lang="en-US" sz="2800" dirty="0">
                <a:latin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</a:rPr>
              <a:t>đoạn</a:t>
            </a:r>
            <a:r>
              <a:rPr lang="en-US" sz="2800" dirty="0">
                <a:latin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</a:rPr>
              <a:t>thẳng</a:t>
            </a:r>
            <a:r>
              <a:rPr lang="en-US" sz="2800" dirty="0">
                <a:latin typeface="Times New Roman" pitchFamily="18" charset="0"/>
              </a:rPr>
              <a:t> (</a:t>
            </a:r>
            <a:r>
              <a:rPr lang="en-US" sz="2800" dirty="0" err="1">
                <a:latin typeface="Times New Roman" pitchFamily="18" charset="0"/>
              </a:rPr>
              <a:t>góc</a:t>
            </a:r>
            <a:r>
              <a:rPr lang="en-US" sz="2800" dirty="0">
                <a:latin typeface="Times New Roman" pitchFamily="18" charset="0"/>
              </a:rPr>
              <a:t>, tam </a:t>
            </a:r>
            <a:r>
              <a:rPr lang="en-US" sz="2800" dirty="0" err="1">
                <a:latin typeface="Times New Roman" pitchFamily="18" charset="0"/>
              </a:rPr>
              <a:t>giác</a:t>
            </a:r>
            <a:r>
              <a:rPr lang="en-US" sz="2800" dirty="0">
                <a:latin typeface="Times New Roman" pitchFamily="18" charset="0"/>
              </a:rPr>
              <a:t>) </a:t>
            </a:r>
            <a:r>
              <a:rPr lang="en-US" sz="2800" dirty="0" err="1">
                <a:latin typeface="Times New Roman" pitchFamily="18" charset="0"/>
              </a:rPr>
              <a:t>đối</a:t>
            </a:r>
            <a:r>
              <a:rPr lang="en-US" sz="2800" dirty="0">
                <a:latin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</a:rPr>
              <a:t>xứng</a:t>
            </a:r>
            <a:r>
              <a:rPr lang="en-US" sz="2800" dirty="0">
                <a:latin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</a:rPr>
              <a:t>với</a:t>
            </a:r>
            <a:r>
              <a:rPr lang="en-US" sz="2800" dirty="0">
                <a:latin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</a:rPr>
              <a:t>nhau</a:t>
            </a:r>
            <a:r>
              <a:rPr lang="en-US" sz="2800" dirty="0">
                <a:latin typeface="Times New Roman" pitchFamily="18" charset="0"/>
              </a:rPr>
              <a:t> qua </a:t>
            </a:r>
            <a:r>
              <a:rPr lang="en-US" sz="2800" dirty="0" err="1">
                <a:latin typeface="Times New Roman" pitchFamily="18" charset="0"/>
              </a:rPr>
              <a:t>một</a:t>
            </a:r>
            <a:r>
              <a:rPr lang="en-US" sz="2800" dirty="0">
                <a:latin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</a:rPr>
              <a:t>đường</a:t>
            </a:r>
            <a:r>
              <a:rPr lang="en-US" sz="2800" dirty="0">
                <a:latin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</a:rPr>
              <a:t>thẳng</a:t>
            </a:r>
            <a:r>
              <a:rPr lang="en-US" sz="2800" dirty="0">
                <a:latin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</a:rPr>
              <a:t>thì</a:t>
            </a:r>
            <a:r>
              <a:rPr lang="en-US" sz="2800" dirty="0">
                <a:latin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</a:rPr>
              <a:t>chúng</a:t>
            </a:r>
            <a:r>
              <a:rPr lang="en-US" sz="2800" dirty="0">
                <a:latin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</a:rPr>
              <a:t>bằng</a:t>
            </a:r>
            <a:r>
              <a:rPr lang="en-US" sz="2800" dirty="0">
                <a:latin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</a:rPr>
              <a:t>nhau</a:t>
            </a:r>
            <a:r>
              <a:rPr lang="en-US" sz="2800" dirty="0">
                <a:latin typeface="Times New Roman" pitchFamily="18" charset="0"/>
              </a:rPr>
              <a:t>.</a:t>
            </a:r>
          </a:p>
        </p:txBody>
      </p:sp>
      <p:grpSp>
        <p:nvGrpSpPr>
          <p:cNvPr id="11" name="Group 29"/>
          <p:cNvGrpSpPr>
            <a:grpSpLocks/>
          </p:cNvGrpSpPr>
          <p:nvPr/>
        </p:nvGrpSpPr>
        <p:grpSpPr bwMode="auto">
          <a:xfrm>
            <a:off x="5486400" y="984619"/>
            <a:ext cx="3505200" cy="2377520"/>
            <a:chOff x="48" y="2164"/>
            <a:chExt cx="2016" cy="2521"/>
          </a:xfrm>
        </p:grpSpPr>
        <p:grpSp>
          <p:nvGrpSpPr>
            <p:cNvPr id="12" name="Group 13"/>
            <p:cNvGrpSpPr>
              <a:grpSpLocks/>
            </p:cNvGrpSpPr>
            <p:nvPr/>
          </p:nvGrpSpPr>
          <p:grpSpPr bwMode="auto">
            <a:xfrm>
              <a:off x="48" y="2256"/>
              <a:ext cx="2016" cy="2400"/>
              <a:chOff x="1776" y="480"/>
              <a:chExt cx="3889" cy="3504"/>
            </a:xfrm>
          </p:grpSpPr>
          <p:grpSp>
            <p:nvGrpSpPr>
              <p:cNvPr id="16" name="Group 14"/>
              <p:cNvGrpSpPr>
                <a:grpSpLocks/>
              </p:cNvGrpSpPr>
              <p:nvPr/>
            </p:nvGrpSpPr>
            <p:grpSpPr bwMode="auto">
              <a:xfrm>
                <a:off x="1776" y="480"/>
                <a:ext cx="3889" cy="3504"/>
                <a:chOff x="672" y="240"/>
                <a:chExt cx="5090" cy="4320"/>
              </a:xfrm>
            </p:grpSpPr>
            <p:graphicFrame>
              <p:nvGraphicFramePr>
                <p:cNvPr id="20" name="Object 15"/>
                <p:cNvGraphicFramePr>
                  <a:graphicFrameLocks noChangeAspect="1"/>
                </p:cNvGraphicFramePr>
                <p:nvPr/>
              </p:nvGraphicFramePr>
              <p:xfrm>
                <a:off x="3456" y="1025"/>
                <a:ext cx="2306" cy="2880"/>
              </p:xfrm>
              <a:graphic>
                <a:graphicData uri="http://schemas.openxmlformats.org/presentationml/2006/ole">
                  <mc:AlternateContent xmlns:mc="http://schemas.openxmlformats.org/markup-compatibility/2006">
                    <mc:Choice xmlns:v="urn:schemas-microsoft-com:vml" Requires="v">
                      <p:oleObj spid="_x0000_s2056" name="Photo Editor Photo" r:id="rId4" imgW="3809524" imgH="3048426" progId="">
                        <p:embed/>
                      </p:oleObj>
                    </mc:Choice>
                    <mc:Fallback>
                      <p:oleObj name="Photo Editor Photo" r:id="rId4" imgW="3809524" imgH="3048426" progId="">
                        <p:embed/>
                        <p:pic>
                          <p:nvPicPr>
                            <p:cNvPr id="0" name="Picture 56"/>
                            <p:cNvPicPr>
                              <a:picLocks noChangeAspect="1" noChangeArrowheads="1"/>
                            </p:cNvPicPr>
                            <p:nvPr/>
                          </p:nvPicPr>
                          <p:blipFill>
                            <a:blip r:embed="rId5">
                              <a:extLst>
                                <a:ext uri="{28A0092B-C50C-407E-A947-70E740481C1C}">
                                  <a14:useLocalDpi xmlns:a14="http://schemas.microsoft.com/office/drawing/2010/main" val="0"/>
                                </a:ext>
                              </a:extLst>
                            </a:blip>
                            <a:srcRect/>
                            <a:stretch>
                              <a:fillRect/>
                            </a:stretch>
                          </p:blipFill>
                          <p:spPr bwMode="auto">
                            <a:xfrm>
                              <a:off x="3456" y="1025"/>
                              <a:ext cx="2306" cy="2880"/>
                            </a:xfrm>
                            <a:prstGeom prst="rect">
                              <a:avLst/>
                            </a:prstGeom>
                            <a:noFill/>
                            <a:extLst>
                              <a:ext uri="{909E8E84-426E-40DD-AFC4-6F175D3DCCD1}">
                                <a14:hiddenFill xmlns:a14="http://schemas.microsoft.com/office/drawing/2010/main">
                                  <a:solidFill>
                                    <a:srgbClr val="FFFFFF"/>
                                  </a:solidFill>
                                </a14:hiddenFill>
                              </a:ext>
                            </a:extLst>
                          </p:spPr>
                        </p:pic>
                      </p:oleObj>
                    </mc:Fallback>
                  </mc:AlternateContent>
                </a:graphicData>
              </a:graphic>
            </p:graphicFrame>
            <p:graphicFrame>
              <p:nvGraphicFramePr>
                <p:cNvPr id="21" name="Object 16"/>
                <p:cNvGraphicFramePr>
                  <a:graphicFrameLocks noChangeAspect="1"/>
                </p:cNvGraphicFramePr>
                <p:nvPr/>
              </p:nvGraphicFramePr>
              <p:xfrm>
                <a:off x="672" y="1025"/>
                <a:ext cx="2396" cy="2896"/>
              </p:xfrm>
              <a:graphic>
                <a:graphicData uri="http://schemas.openxmlformats.org/presentationml/2006/ole">
                  <mc:AlternateContent xmlns:mc="http://schemas.openxmlformats.org/markup-compatibility/2006">
                    <mc:Choice xmlns:v="urn:schemas-microsoft-com:vml" Requires="v">
                      <p:oleObj spid="_x0000_s2057" name="Photo Editor Photo" r:id="rId6" imgW="3809524" imgH="3048426" progId="">
                        <p:embed/>
                      </p:oleObj>
                    </mc:Choice>
                    <mc:Fallback>
                      <p:oleObj name="Photo Editor Photo" r:id="rId6" imgW="3809524" imgH="3048426" progId="">
                        <p:embed/>
                        <p:pic>
                          <p:nvPicPr>
                            <p:cNvPr id="0" name="Picture 57"/>
                            <p:cNvPicPr>
                              <a:picLocks noChangeAspect="1" noChangeArrowheads="1"/>
                            </p:cNvPicPr>
                            <p:nvPr/>
                          </p:nvPicPr>
                          <p:blipFill>
                            <a:blip r:embed="rId7">
                              <a:extLst>
                                <a:ext uri="{28A0092B-C50C-407E-A947-70E740481C1C}">
                                  <a14:useLocalDpi xmlns:a14="http://schemas.microsoft.com/office/drawing/2010/main" val="0"/>
                                </a:ext>
                              </a:extLst>
                            </a:blip>
                            <a:srcRect/>
                            <a:stretch>
                              <a:fillRect/>
                            </a:stretch>
                          </p:blipFill>
                          <p:spPr bwMode="auto">
                            <a:xfrm>
                              <a:off x="672" y="1025"/>
                              <a:ext cx="2396" cy="2896"/>
                            </a:xfrm>
                            <a:prstGeom prst="rect">
                              <a:avLst/>
                            </a:prstGeom>
                            <a:noFill/>
                            <a:extLst>
                              <a:ext uri="{909E8E84-426E-40DD-AFC4-6F175D3DCCD1}">
                                <a14:hiddenFill xmlns:a14="http://schemas.microsoft.com/office/drawing/2010/main">
                                  <a:solidFill>
                                    <a:srgbClr val="FFFFFF"/>
                                  </a:solidFill>
                                </a14:hiddenFill>
                              </a:ext>
                            </a:extLst>
                          </p:spPr>
                        </p:pic>
                      </p:oleObj>
                    </mc:Fallback>
                  </mc:AlternateContent>
                </a:graphicData>
              </a:graphic>
            </p:graphicFrame>
            <p:sp>
              <p:nvSpPr>
                <p:cNvPr id="22" name="Line 17"/>
                <p:cNvSpPr>
                  <a:spLocks noChangeShapeType="1"/>
                </p:cNvSpPr>
                <p:nvPr/>
              </p:nvSpPr>
              <p:spPr bwMode="auto">
                <a:xfrm>
                  <a:off x="3268" y="240"/>
                  <a:ext cx="0" cy="4320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sp>
            <p:nvSpPr>
              <p:cNvPr id="17" name="Line 18"/>
              <p:cNvSpPr>
                <a:spLocks noChangeShapeType="1"/>
              </p:cNvSpPr>
              <p:nvPr/>
            </p:nvSpPr>
            <p:spPr bwMode="auto">
              <a:xfrm>
                <a:off x="3312" y="1728"/>
                <a:ext cx="912" cy="0"/>
              </a:xfrm>
              <a:prstGeom prst="line">
                <a:avLst/>
              </a:prstGeom>
              <a:noFill/>
              <a:ln w="9525" cap="rnd">
                <a:solidFill>
                  <a:srgbClr val="FF00FF"/>
                </a:solidFill>
                <a:prstDash val="sysDot"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" name="Line 19"/>
              <p:cNvSpPr>
                <a:spLocks noChangeShapeType="1"/>
              </p:cNvSpPr>
              <p:nvPr/>
            </p:nvSpPr>
            <p:spPr bwMode="auto">
              <a:xfrm>
                <a:off x="2075" y="1152"/>
                <a:ext cx="3312" cy="0"/>
              </a:xfrm>
              <a:prstGeom prst="line">
                <a:avLst/>
              </a:prstGeom>
              <a:noFill/>
              <a:ln w="9525" cap="rnd">
                <a:solidFill>
                  <a:srgbClr val="FF00FF"/>
                </a:solidFill>
                <a:prstDash val="sysDot"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" name="Line 20"/>
              <p:cNvSpPr>
                <a:spLocks noChangeShapeType="1"/>
              </p:cNvSpPr>
              <p:nvPr/>
            </p:nvSpPr>
            <p:spPr bwMode="auto">
              <a:xfrm>
                <a:off x="3057" y="2880"/>
                <a:ext cx="1392" cy="0"/>
              </a:xfrm>
              <a:prstGeom prst="line">
                <a:avLst/>
              </a:prstGeom>
              <a:noFill/>
              <a:ln w="9525">
                <a:solidFill>
                  <a:srgbClr val="FF00FF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13" name="Text Box 21"/>
            <p:cNvSpPr txBox="1">
              <a:spLocks noChangeArrowheads="1"/>
            </p:cNvSpPr>
            <p:nvPr/>
          </p:nvSpPr>
          <p:spPr bwMode="auto">
            <a:xfrm>
              <a:off x="170" y="4195"/>
              <a:ext cx="224" cy="49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2400" b="1" i="1" dirty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H</a:t>
              </a:r>
            </a:p>
          </p:txBody>
        </p:sp>
        <p:sp>
          <p:nvSpPr>
            <p:cNvPr id="14" name="Text Box 22"/>
            <p:cNvSpPr txBox="1">
              <a:spLocks noChangeArrowheads="1"/>
            </p:cNvSpPr>
            <p:nvPr/>
          </p:nvSpPr>
          <p:spPr bwMode="auto">
            <a:xfrm>
              <a:off x="1453" y="4195"/>
              <a:ext cx="550" cy="49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2400" b="1" i="1" dirty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H’’</a:t>
              </a:r>
            </a:p>
          </p:txBody>
        </p:sp>
        <p:sp>
          <p:nvSpPr>
            <p:cNvPr id="15" name="Text Box 28"/>
            <p:cNvSpPr txBox="1">
              <a:spLocks noChangeArrowheads="1"/>
            </p:cNvSpPr>
            <p:nvPr/>
          </p:nvSpPr>
          <p:spPr bwMode="auto">
            <a:xfrm>
              <a:off x="1087" y="2164"/>
              <a:ext cx="240" cy="48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2000" dirty="0">
                  <a:solidFill>
                    <a:srgbClr val="0000FF"/>
                  </a:solidFill>
                  <a:latin typeface="Times New Roman" pitchFamily="18" charset="0"/>
                </a:rPr>
                <a:t>d</a:t>
              </a:r>
            </a:p>
          </p:txBody>
        </p:sp>
      </p:grpSp>
      <p:sp>
        <p:nvSpPr>
          <p:cNvPr id="23" name="Text Box 24"/>
          <p:cNvSpPr txBox="1">
            <a:spLocks noChangeArrowheads="1"/>
          </p:cNvSpPr>
          <p:nvPr/>
        </p:nvSpPr>
        <p:spPr bwMode="auto">
          <a:xfrm>
            <a:off x="5331941" y="3581400"/>
            <a:ext cx="3810000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Hai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 ‘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đối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xứng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nhau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qua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trục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d. </a:t>
            </a:r>
          </a:p>
        </p:txBody>
      </p:sp>
      <p:sp>
        <p:nvSpPr>
          <p:cNvPr id="24" name="Text Box 8">
            <a:extLst>
              <a:ext uri="{FF2B5EF4-FFF2-40B4-BE49-F238E27FC236}">
                <a16:creationId xmlns="" xmlns:a16="http://schemas.microsoft.com/office/drawing/2014/main" id="{015DEC9C-0904-49FD-99B5-4AB7A04189A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370" y="1438225"/>
            <a:ext cx="5495317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514350" indent="-514350">
              <a:spcBef>
                <a:spcPct val="50000"/>
              </a:spcBef>
              <a:buFont typeface="+mj-lt"/>
              <a:buAutoNum type="arabicPeriod" startAt="2"/>
            </a:pPr>
            <a:r>
              <a:rPr lang="en-US" sz="2800" b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Hai </a:t>
            </a:r>
            <a:r>
              <a:rPr lang="en-US" sz="2800" b="1" u="sng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2800" b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u="sng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đối</a:t>
            </a:r>
            <a:r>
              <a:rPr lang="en-US" sz="2800" b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u="sng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xứng</a:t>
            </a:r>
            <a:r>
              <a:rPr lang="en-US" sz="2800" b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qua </a:t>
            </a:r>
            <a:r>
              <a:rPr lang="en-US" sz="2800" b="1" u="sng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2800" b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u="sng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đường</a:t>
            </a:r>
            <a:r>
              <a:rPr lang="en-US" sz="2800" b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u="sng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thẳng</a:t>
            </a:r>
            <a:r>
              <a:rPr lang="en-US" sz="2800" b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8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Text Box 10">
            <a:extLst>
              <a:ext uri="{FF2B5EF4-FFF2-40B4-BE49-F238E27FC236}">
                <a16:creationId xmlns="" xmlns:a16="http://schemas.microsoft.com/office/drawing/2014/main" id="{CC844449-3BFF-4330-B667-0796DF46DB4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653" y="543711"/>
            <a:ext cx="5415008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514350" indent="-514350">
              <a:spcBef>
                <a:spcPct val="50000"/>
              </a:spcBef>
              <a:buFont typeface="+mj-lt"/>
              <a:buAutoNum type="arabicPeriod"/>
            </a:pPr>
            <a:r>
              <a:rPr lang="en-US" sz="2800" b="1" u="sng" dirty="0">
                <a:solidFill>
                  <a:srgbClr val="FF0000"/>
                </a:solidFill>
                <a:latin typeface="Times New Roman" pitchFamily="18" charset="0"/>
              </a:rPr>
              <a:t>Hai </a:t>
            </a:r>
            <a:r>
              <a:rPr lang="en-US" sz="2800" b="1" u="sng" dirty="0" err="1">
                <a:solidFill>
                  <a:srgbClr val="FF0000"/>
                </a:solidFill>
                <a:latin typeface="Times New Roman" pitchFamily="18" charset="0"/>
              </a:rPr>
              <a:t>điểm</a:t>
            </a:r>
            <a:r>
              <a:rPr lang="en-US" sz="2800" b="1" u="sng" dirty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2800" b="1" u="sng" dirty="0" err="1">
                <a:solidFill>
                  <a:srgbClr val="FF0000"/>
                </a:solidFill>
                <a:latin typeface="Times New Roman" pitchFamily="18" charset="0"/>
              </a:rPr>
              <a:t>đối</a:t>
            </a:r>
            <a:r>
              <a:rPr lang="en-US" sz="2800" b="1" u="sng" dirty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2800" b="1" u="sng" dirty="0" err="1">
                <a:solidFill>
                  <a:srgbClr val="FF0000"/>
                </a:solidFill>
                <a:latin typeface="Times New Roman" pitchFamily="18" charset="0"/>
              </a:rPr>
              <a:t>xứng</a:t>
            </a:r>
            <a:r>
              <a:rPr lang="en-US" sz="2800" b="1" u="sng" dirty="0">
                <a:solidFill>
                  <a:srgbClr val="FF0000"/>
                </a:solidFill>
                <a:latin typeface="Times New Roman" pitchFamily="18" charset="0"/>
              </a:rPr>
              <a:t> qua </a:t>
            </a:r>
            <a:r>
              <a:rPr lang="en-US" sz="2800" b="1" u="sng" dirty="0" err="1">
                <a:solidFill>
                  <a:srgbClr val="FF0000"/>
                </a:solidFill>
                <a:latin typeface="Times New Roman" pitchFamily="18" charset="0"/>
              </a:rPr>
              <a:t>một</a:t>
            </a:r>
            <a:r>
              <a:rPr lang="en-US" sz="2800" b="1" u="sng" dirty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2800" b="1" u="sng" dirty="0" err="1">
                <a:solidFill>
                  <a:srgbClr val="FF0000"/>
                </a:solidFill>
                <a:latin typeface="Times New Roman" pitchFamily="18" charset="0"/>
              </a:rPr>
              <a:t>đường</a:t>
            </a:r>
            <a:r>
              <a:rPr lang="en-US" sz="2800" b="1" u="sng" dirty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2800" b="1" u="sng" dirty="0" err="1">
                <a:solidFill>
                  <a:srgbClr val="FF0000"/>
                </a:solidFill>
                <a:latin typeface="Times New Roman" pitchFamily="18" charset="0"/>
              </a:rPr>
              <a:t>thẳng</a:t>
            </a:r>
            <a:r>
              <a:rPr lang="en-US" sz="2800" b="1" u="sng" dirty="0">
                <a:solidFill>
                  <a:srgbClr val="FF0000"/>
                </a:solidFill>
                <a:latin typeface="Times New Roman" pitchFamily="18" charset="0"/>
              </a:rPr>
              <a:t>.</a:t>
            </a:r>
            <a:endParaRPr lang="en-US" sz="2800" dirty="0">
              <a:solidFill>
                <a:srgbClr val="FF0000"/>
              </a:solidFill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490256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1425</TotalTime>
  <Words>2343</Words>
  <Application>Microsoft Office PowerPoint</Application>
  <PresentationFormat>On-screen Show (4:3)</PresentationFormat>
  <Paragraphs>302</Paragraphs>
  <Slides>25</Slides>
  <Notes>1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25</vt:i4>
      </vt:variant>
    </vt:vector>
  </HeadingPairs>
  <TitlesOfParts>
    <vt:vector size="28" baseType="lpstr">
      <vt:lpstr>Office Theme</vt:lpstr>
      <vt:lpstr>Equation</vt:lpstr>
      <vt:lpstr>Photo Editor Photo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Ứng dụng trục đối xứng để vẽ lọ hoa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http://sanhotim.blogspot.com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MrThai_0978343155</dc:creator>
  <cp:lastModifiedBy>Admin</cp:lastModifiedBy>
  <cp:revision>111</cp:revision>
  <dcterms:created xsi:type="dcterms:W3CDTF">2014-10-02T14:34:49Z</dcterms:created>
  <dcterms:modified xsi:type="dcterms:W3CDTF">2021-09-18T15:11:46Z</dcterms:modified>
</cp:coreProperties>
</file>